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slides/slide55.xml" Type="http://schemas.openxmlformats.org/officeDocument/2006/relationships/slide"/><Relationship Id="rId61" Target="slides/slide56.xml" Type="http://schemas.openxmlformats.org/officeDocument/2006/relationships/slide"/><Relationship Id="rId62" Target="slides/slide57.xml" Type="http://schemas.openxmlformats.org/officeDocument/2006/relationships/slide"/><Relationship Id="rId63" Target="slides/slide58.xml" Type="http://schemas.openxmlformats.org/officeDocument/2006/relationships/slide"/><Relationship Id="rId64" Target="slides/slide59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5.png" Type="http://schemas.openxmlformats.org/officeDocument/2006/relationships/image"/><Relationship Id="rId6" Target="../media/image29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5.png" Type="http://schemas.openxmlformats.org/officeDocument/2006/relationships/image"/><Relationship Id="rId5" Target="../media/image21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3.png" Type="http://schemas.openxmlformats.org/officeDocument/2006/relationships/image"/><Relationship Id="rId4" Target="../media/image21.png" Type="http://schemas.openxmlformats.org/officeDocument/2006/relationships/image"/><Relationship Id="rId5" Target="../media/image32.pn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5.png" Type="http://schemas.openxmlformats.org/officeDocument/2006/relationships/image"/><Relationship Id="rId4" Target="../media/image31.png" Type="http://schemas.openxmlformats.org/officeDocument/2006/relationships/image"/><Relationship Id="rId5" Target="../media/image21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8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49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0.png" Type="http://schemas.openxmlformats.org/officeDocument/2006/relationships/image"/><Relationship Id="rId4" Target="../media/image21.png" Type="http://schemas.openxmlformats.org/officeDocument/2006/relationships/image"/><Relationship Id="rId5" Target="../media/image51.png" Type="http://schemas.openxmlformats.org/officeDocument/2006/relationships/image"/><Relationship Id="rId6" Target="../media/image52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17.png" Type="http://schemas.openxmlformats.org/officeDocument/2006/relationships/image"/><Relationship Id="rId7" Target="../media/image5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13" Target="../media/image6.png" Type="http://schemas.openxmlformats.org/officeDocument/2006/relationships/image"/><Relationship Id="rId14" Target="../media/image17.png" Type="http://schemas.openxmlformats.org/officeDocument/2006/relationships/image"/><Relationship Id="rId15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7.png" Type="http://schemas.openxmlformats.org/officeDocument/2006/relationships/image"/><Relationship Id="rId4" Target="../media/image21.pn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0.png" Type="http://schemas.openxmlformats.org/officeDocument/2006/relationships/image"/><Relationship Id="rId4" Target="../media/image61.png" Type="http://schemas.openxmlformats.org/officeDocument/2006/relationships/image"/><Relationship Id="rId5" Target="../media/image24.png" Type="http://schemas.openxmlformats.org/officeDocument/2006/relationships/image"/><Relationship Id="rId6" Target="../media/image17.png" Type="http://schemas.openxmlformats.org/officeDocument/2006/relationships/image"/><Relationship Id="rId7" Target="../media/image62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3.png" Type="http://schemas.openxmlformats.org/officeDocument/2006/relationships/image"/><Relationship Id="rId4" Target="../media/image4.png" Type="http://schemas.openxmlformats.org/officeDocument/2006/relationships/image"/><Relationship Id="rId5" Target="../media/image43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4.png" Type="http://schemas.openxmlformats.org/officeDocument/2006/relationships/image"/><Relationship Id="rId4" Target="../media/image65.png" Type="http://schemas.openxmlformats.org/officeDocument/2006/relationships/image"/><Relationship Id="rId5" Target="../media/image6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Relationship Id="rId4" Target="../media/image20.pn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6.png" Type="http://schemas.openxmlformats.org/officeDocument/2006/relationships/image"/><Relationship Id="rId4" Target="../media/image18.png" Type="http://schemas.openxmlformats.org/officeDocument/2006/relationships/image"/><Relationship Id="rId5" Target="../media/image67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0800" y="50800"/>
            <a:ext cx="16129000" cy="90170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50800" y="50800"/>
            <a:ext cx="16129000" cy="901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6" id="6"/>
          <p:cNvSpPr txBox="true"/>
          <p:nvPr/>
        </p:nvSpPr>
        <p:spPr>
          <a:xfrm>
            <a:off x="8115300" y="2755900"/>
            <a:ext cx="72390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60000"/>
              </a:lnSpc>
              <a:defRPr/>
            </a:pPr>
            <a:r>
              <a:rPr lang="en-US"/>
              <a:t/>
            </a:r>
            <a:r>
              <a:rPr lang="en-US" sz="4900" b="true">
                <a:solidFill>
                  <a:srgbClr val="DA9732"/>
                </a:solidFill>
                <a:latin typeface="&quot;Yeseva One&quot;"/>
              </a:rPr>
              <a:t>Le Management des Équipes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8115300" y="4559300"/>
            <a:ext cx="72390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Programme de coaching professionnel pour managers et chefs d'équipes techniques du BTP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8115300" y="6070600"/>
            <a:ext cx="72390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Durée : 40 heures en présentiel | Tarif : 5000€ HT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603500"/>
            <a:ext cx="9283700" cy="5994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603500"/>
            <a:ext cx="2921000" cy="36195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26200" y="27940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603500"/>
            <a:ext cx="2921000" cy="36195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01200" y="27940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603500"/>
            <a:ext cx="2921000" cy="36195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88900" y="27940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426200"/>
            <a:ext cx="9283700" cy="2184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26200" y="66167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20700"/>
            <a:ext cx="92837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0" b="true">
                <a:solidFill>
                  <a:srgbClr val="100900"/>
                </a:solidFill>
                <a:latin typeface="Poppins"/>
              </a:rPr>
              <a:t>Module 1 : Introduction au Management des Équipes Techniques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3556000"/>
            <a:ext cx="2413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Définition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3556000"/>
            <a:ext cx="2413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Équipes BTP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3556000"/>
            <a:ext cx="2413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Les Défis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378700"/>
            <a:ext cx="8775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Management Coopératif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2108200"/>
            <a:ext cx="928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Durée : 3 heures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4038600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Comprendre ce qu'est le management d'équipe et ses spécificités dans le secteur du BTP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4038600"/>
            <a:ext cx="2413000" cy="199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Caractéristiques des équipes techniques : organisation, sécurité, coordination sur chantier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4038600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Organisation complexe, communication terrain, gestion de la sécurité, respect des délais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48600"/>
            <a:ext cx="87757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Présentation du concept de management basé sur la coopération et la collaboration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6000" b="6000"/>
          <a:stretch>
            <a:fillRect/>
          </a:stretch>
        </p:blipFill>
        <p:spPr>
          <a:xfrm>
            <a:off x="6591300" y="2984500"/>
            <a:ext cx="215900" cy="1905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t="16000" b="16000"/>
          <a:stretch>
            <a:fillRect/>
          </a:stretch>
        </p:blipFill>
        <p:spPr>
          <a:xfrm>
            <a:off x="9740900" y="2984500"/>
            <a:ext cx="279400" cy="190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5"/>
          <a:srcRect t="11000" b="11000"/>
          <a:stretch>
            <a:fillRect/>
          </a:stretch>
        </p:blipFill>
        <p:spPr>
          <a:xfrm>
            <a:off x="12941300" y="2984500"/>
            <a:ext cx="241300" cy="1905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5"/>
          <a:srcRect t="19000" b="19000"/>
          <a:stretch>
            <a:fillRect/>
          </a:stretch>
        </p:blipFill>
        <p:spPr>
          <a:xfrm>
            <a:off x="6553200" y="6807200"/>
            <a:ext cx="3048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095500"/>
            <a:ext cx="9283700" cy="6527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262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139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889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489700"/>
            <a:ext cx="9283700" cy="2133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26200" y="66675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08000"/>
            <a:ext cx="92837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Module 1 : Exercices Introduction au Management BTP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3022600"/>
            <a:ext cx="2413000" cy="1003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QCM de Connaissance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30226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Étude de Cas Groupe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30226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Brainstorming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4168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Auto-évaluation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612900"/>
            <a:ext cx="9283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Durée exercices : 45 minutes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4165600"/>
            <a:ext cx="2413000" cy="194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15 questions sur les définitions du management, les spécificités BTP et le concept coopératif - Temps : 15 min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3822700"/>
            <a:ext cx="2413000" cy="222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Analyse d'une situation de chantier : identifier les défis de management et proposer des solutions - Temps : 20 min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3822700"/>
            <a:ext cx="2413000" cy="222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En groupe, lister les caractéristiques d'un bon manager d'équipe technique dans le BTP - Temps : 10 min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86700"/>
            <a:ext cx="87757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Évaluer son propre style de management actuel et identifier ses axes de progrès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14000" b="14000"/>
          <a:stretch>
            <a:fillRect/>
          </a:stretch>
        </p:blipFill>
        <p:spPr>
          <a:xfrm>
            <a:off x="6578600" y="2463800"/>
            <a:ext cx="241300" cy="1778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t="21000" b="21000"/>
          <a:stretch>
            <a:fillRect/>
          </a:stretch>
        </p:blipFill>
        <p:spPr>
          <a:xfrm>
            <a:off x="9728200" y="2463800"/>
            <a:ext cx="304800" cy="177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l="0" r="0"/>
          <a:stretch>
            <a:fillRect/>
          </a:stretch>
        </p:blipFill>
        <p:spPr>
          <a:xfrm>
            <a:off x="12979400" y="2463800"/>
            <a:ext cx="177800" cy="1778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7"/>
          <a:srcRect t="9000" b="9000"/>
          <a:stretch>
            <a:fillRect/>
          </a:stretch>
        </p:blipFill>
        <p:spPr>
          <a:xfrm>
            <a:off x="6591300" y="6858000"/>
            <a:ext cx="2159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422400"/>
            <a:ext cx="14490700" cy="7277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422400"/>
            <a:ext cx="3378200" cy="5194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422400"/>
            <a:ext cx="558800" cy="342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4572000" y="1422400"/>
            <a:ext cx="3378200" cy="5194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4572000" y="1422400"/>
            <a:ext cx="558800" cy="342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1422400"/>
            <a:ext cx="3378200" cy="5194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1422400"/>
            <a:ext cx="558800" cy="342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1976100" y="1422400"/>
            <a:ext cx="3378200" cy="5194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976100" y="1422400"/>
            <a:ext cx="558800" cy="342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876300" y="7010400"/>
            <a:ext cx="14490700" cy="168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7010400"/>
            <a:ext cx="558800" cy="342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15" id="15"/>
          <p:cNvSpPr txBox="true"/>
          <p:nvPr/>
        </p:nvSpPr>
        <p:spPr>
          <a:xfrm>
            <a:off x="876300" y="4191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400" b="true">
                <a:solidFill>
                  <a:srgbClr val="100900"/>
                </a:solidFill>
                <a:latin typeface="Poppins"/>
              </a:rPr>
              <a:t>Module 1 : QCM de Connaissance (15 questions)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876300" y="965200"/>
            <a:ext cx="14490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800" b="true">
                <a:solidFill>
                  <a:srgbClr val="100900"/>
                </a:solidFill>
                <a:latin typeface="Poppins"/>
              </a:rPr>
              <a:t>Durée : 15 minutes - Note sur 15 points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104900" y="1485900"/>
            <a:ext cx="304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1689100" y="1473200"/>
            <a:ext cx="2565400" cy="1155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1. Qu'est-ce que le management d'équipe dans le BTP ?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4775200" y="1485900"/>
            <a:ext cx="304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5397500" y="1473200"/>
            <a:ext cx="2565400" cy="1155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2. Quelle est une spécificité du management dans le BTP ?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8470900" y="1485900"/>
            <a:ext cx="304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9093200" y="1473200"/>
            <a:ext cx="2565400" cy="927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3. Le management coopératif privilégie :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2166600" y="1485900"/>
            <a:ext cx="304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2801600" y="1473200"/>
            <a:ext cx="2565400" cy="927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4. Un défi majeur du management BTP est :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054100" y="7073900"/>
            <a:ext cx="304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689100" y="7061200"/>
            <a:ext cx="136652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5. La communication sur chantier doit être :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943100" y="2755900"/>
            <a:ext cx="2311400" cy="927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a) Gérer uniquement les aspects techniques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943100" y="3810000"/>
            <a:ext cx="2311400" cy="162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b) Coordonner, diriger et développer une équipe pour atteindre des objectifs communs ✓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943100" y="5575300"/>
            <a:ext cx="23114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c) Contrôler les horaires de travail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943100" y="6159500"/>
            <a:ext cx="23114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d) Superviser les machines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5651500" y="2755900"/>
            <a:ext cx="23114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a) Travail exclusivement en bureau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5651500" y="3581400"/>
            <a:ext cx="2311400" cy="139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b) Environnement changeant, contraintes sécurité, travail terrain ✓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5651500" y="5105400"/>
            <a:ext cx="23114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c) Absence de délais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5651500" y="5689600"/>
            <a:ext cx="23114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d) Équipes homogènes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9347200" y="2527300"/>
            <a:ext cx="23114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a) L'autorité hiérarchique stricte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9347200" y="3352800"/>
            <a:ext cx="2311400" cy="1155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b) La collaboration et la responsabilisation collective ✓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9347200" y="4635500"/>
            <a:ext cx="23114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c) Le travail individuel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9347200" y="5219700"/>
            <a:ext cx="23114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d) La compétition entre membres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3055600" y="2527300"/>
            <a:ext cx="2311400" cy="927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a) La gestion de la diversité des profils et métiers ✓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3055600" y="3581400"/>
            <a:ext cx="23114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b) Le travail en environnement climatisé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3055600" y="4406900"/>
            <a:ext cx="23114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c) L'absence de contraintes temporelles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3055600" y="5219700"/>
            <a:ext cx="23114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d) La stabilité de l'environnement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943100" y="7416800"/>
            <a:ext cx="134112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a) Uniquement écrite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943100" y="7772400"/>
            <a:ext cx="134112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b) Claire, directe et adaptée au terrain ✓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943100" y="8128000"/>
            <a:ext cx="134112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c) Limitée au strict minimum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943100" y="8470900"/>
            <a:ext cx="134112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latin typeface="Poppins"/>
              </a:rPr>
              <a:t>d) Exclusivement formelle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574800" y="28067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574800" y="38608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574800" y="56134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574800" y="61976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5270500" y="28067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5270500" y="36195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5270500" y="51435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5270500" y="57277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966200" y="25654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966200" y="33909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966200" y="46736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966200" y="52705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2674600" y="25654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2674600" y="36195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2674600" y="44450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2674600" y="52705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574800" y="74549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574800" y="78105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574800" y="81661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574800" y="85217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2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270000"/>
            <a:ext cx="14490700" cy="5562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270000"/>
            <a:ext cx="3378200" cy="3695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270000"/>
            <a:ext cx="558800" cy="304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4572000" y="1270000"/>
            <a:ext cx="3378200" cy="3695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4572000" y="1270000"/>
            <a:ext cx="558800" cy="304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1270000"/>
            <a:ext cx="3378200" cy="3695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1270000"/>
            <a:ext cx="558800" cy="304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1976100" y="1270000"/>
            <a:ext cx="3378200" cy="3695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976100" y="1270000"/>
            <a:ext cx="558800" cy="304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876300" y="5308600"/>
            <a:ext cx="144907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5308600"/>
            <a:ext cx="558800" cy="304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876300" y="6934200"/>
            <a:ext cx="14490700" cy="181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6934200"/>
            <a:ext cx="14490700" cy="181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76300" y="6934200"/>
            <a:ext cx="558800" cy="304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18" id="18"/>
          <p:cNvSpPr txBox="true"/>
          <p:nvPr/>
        </p:nvSpPr>
        <p:spPr>
          <a:xfrm>
            <a:off x="876300" y="381000"/>
            <a:ext cx="14490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Module 1 : QCM de Connaissance (Suite)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876300" y="863600"/>
            <a:ext cx="144907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100900"/>
                </a:solidFill>
                <a:latin typeface="Poppins"/>
              </a:rPr>
              <a:t>Questions 6 à 15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1104900" y="13208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1689100" y="1320800"/>
            <a:ext cx="25654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Questions 6-10 :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4775200" y="13208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470900" y="13208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2166600" y="13208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054100" y="53594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104900" y="69850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689100" y="6972300"/>
            <a:ext cx="13665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Questions 11-15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943100" y="1625600"/>
            <a:ext cx="23114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6. Les équipes techniques BTP se caractérisent par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943100" y="25654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a) Une grande homogénéité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943100" y="30861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b) Une diversité de métiers et compétences ✓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943100" y="38227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c) Un travail exclusivement administratif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943100" y="45466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d) Aucune interaction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5651500" y="13208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7. La sécurité sur chantier relève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5651500" y="18415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a) Uniquement du responsable sécurité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5651500" y="25781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b) De tous les membres dont le manager ✓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5651500" y="33020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c) Seulement des ouvriers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5651500" y="38354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d) De personne en particulier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9347200" y="13208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8. Un bon manager BTP doit :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9347200" y="20574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a) Rester dans son bureau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9347200" y="25781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b) Être présent sur le terrain et à l'écoute ✓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9347200" y="33020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c) Éviter les équipes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9347200" y="38354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d) Déléguer toutes les décisions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3055600" y="13208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9. Les objectifs d'un chantier incluent :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3055600" y="2057400"/>
            <a:ext cx="23114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a) Qualité, délais, coûts et sécurité ✓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3055600" y="27813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b) Uniquement les délais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3055600" y="3302000"/>
            <a:ext cx="2311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c) Seulement la qualité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3055600" y="3835400"/>
            <a:ext cx="23114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d) Juste les coûts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943100" y="53594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10. Le respect des délais nécessite :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943100" y="56769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a) De travailler sans pause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943100" y="59944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b) Une planification et coordination rigoureuses ✓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943100" y="63119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c) D'ignorer la qualité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943100" y="66294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d) De négliger la sécurité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943100" y="72898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11. La confiance dans une équipe se construit par : a) Transparence et cohérence ✓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943100" y="76073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12. L'organisation sur chantier implique : b) Coordination de multiples corps de métiers ✓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943100" y="79121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13. Le manager coopératif favorise : b) Participation et autonomie des équipes ✓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943100" y="82296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14. Un conflit d'équipe doit être traité : a) Rapidement et de manière constructive ✓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943100" y="8547100"/>
            <a:ext cx="13411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15. La performance d'équipe dépend de : d) Tous ces facteurs (leadership, communication, motivation) ✓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574800" y="16637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574800" y="26035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574800" y="3124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574800" y="38608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574800" y="45847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5270500" y="13589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5270500" y="18796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5270500" y="2616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5270500" y="33401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5270500" y="38608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8966200" y="13589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8966200" y="20828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8966200" y="2616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8966200" y="33401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8966200" y="38608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2674600" y="13589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2674600" y="20828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2674600" y="28194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2674600" y="33401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2674600" y="38608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574800" y="53975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574800" y="57150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574800" y="60325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574800" y="63500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574800" y="66675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1574800" y="73279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1574800" y="76454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1574800" y="7950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1574800" y="82677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1574800" y="8585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219200"/>
            <a:ext cx="12700" cy="7493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5" id="5"/>
          <p:cNvSpPr/>
          <p:nvPr/>
        </p:nvSpPr>
        <p:spPr>
          <a:xfrm>
            <a:off x="876300" y="2476500"/>
            <a:ext cx="14490700" cy="1765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2476500"/>
            <a:ext cx="14490700" cy="1765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2476500"/>
            <a:ext cx="558800" cy="292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8" id="8"/>
          <p:cNvSpPr/>
          <p:nvPr/>
        </p:nvSpPr>
        <p:spPr>
          <a:xfrm>
            <a:off x="876300" y="4749800"/>
            <a:ext cx="14490700" cy="199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5346700"/>
            <a:ext cx="3378200" cy="139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5346700"/>
            <a:ext cx="3378200" cy="1397000"/>
          </a:xfrm>
          <a:prstGeom prst="roundRect">
            <a:avLst>
              <a:gd name="adj" fmla="val 2727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876300" y="5346700"/>
            <a:ext cx="33782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2" id="12"/>
          <p:cNvSpPr/>
          <p:nvPr/>
        </p:nvSpPr>
        <p:spPr>
          <a:xfrm>
            <a:off x="4572000" y="5143500"/>
            <a:ext cx="3378200" cy="1600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4572000" y="5143500"/>
            <a:ext cx="3378200" cy="1600200"/>
          </a:xfrm>
          <a:prstGeom prst="roundRect">
            <a:avLst>
              <a:gd name="adj" fmla="val 238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4572000" y="5143500"/>
            <a:ext cx="33782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8280400" y="4940300"/>
            <a:ext cx="3378200" cy="1790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280400" y="4940300"/>
            <a:ext cx="3378200" cy="1790700"/>
          </a:xfrm>
          <a:prstGeom prst="roundRect">
            <a:avLst>
              <a:gd name="adj" fmla="val 2127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280400" y="4940300"/>
            <a:ext cx="33782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8" id="18"/>
          <p:cNvSpPr/>
          <p:nvPr/>
        </p:nvSpPr>
        <p:spPr>
          <a:xfrm>
            <a:off x="11976100" y="4749800"/>
            <a:ext cx="3378200" cy="199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11976100" y="4749800"/>
            <a:ext cx="3378200" cy="1993900"/>
          </a:xfrm>
          <a:prstGeom prst="roundRect">
            <a:avLst>
              <a:gd name="adj" fmla="val 191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11976100" y="4749800"/>
            <a:ext cx="33782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1" id="21"/>
          <p:cNvSpPr/>
          <p:nvPr/>
        </p:nvSpPr>
        <p:spPr>
          <a:xfrm>
            <a:off x="876300" y="7251700"/>
            <a:ext cx="144907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876300" y="72517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3" id="23"/>
          <p:cNvSpPr/>
          <p:nvPr/>
        </p:nvSpPr>
        <p:spPr>
          <a:xfrm>
            <a:off x="876300" y="76835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4" id="24"/>
          <p:cNvSpPr/>
          <p:nvPr/>
        </p:nvSpPr>
        <p:spPr>
          <a:xfrm>
            <a:off x="876300" y="81280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5" id="25"/>
          <p:cNvSpPr/>
          <p:nvPr/>
        </p:nvSpPr>
        <p:spPr>
          <a:xfrm>
            <a:off x="876300" y="85725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26" id="26"/>
          <p:cNvSpPr txBox="true"/>
          <p:nvPr/>
        </p:nvSpPr>
        <p:spPr>
          <a:xfrm>
            <a:off x="876300" y="355600"/>
            <a:ext cx="144907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Module 1 : Exercice - Étude de Cas Groupe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8255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Durée : 20 minutes - Travail en groupe de 4-5 personnes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104900" y="2527300"/>
            <a:ext cx="3048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130300" y="5613400"/>
            <a:ext cx="2870200" cy="990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1. Identifier les défis de management dans cette situation (5 min)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4826000" y="5410200"/>
            <a:ext cx="2870200" cy="800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2. Lister les causes possibles de ces problèmes (5 min)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534400" y="5207000"/>
            <a:ext cx="2870200" cy="990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3. Proposer 5 solutions concrètes pour redresser la situation (10 min)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2230100" y="5016500"/>
            <a:ext cx="2870200" cy="800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4. Désigner un rapporteur pour présenter vos conclusions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130300" y="1219200"/>
            <a:ext cx="14236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CAS PRATIQUE : LE CHANTIER EN DIFFICULTÉ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130300" y="1574800"/>
            <a:ext cx="14236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Contexte : Vous êtes manager sur un chantier de rénovation d'un immeuble de bureaux. Votre équipe de 15 personnes comprend des maçons, électriciens, plombiers et peintres. Le chantier a pris 2 semaines de retard.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76300" y="21209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Problèmes identifiés :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943100" y="25273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Les équipes ne communiquent pas entre elles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943100" y="28321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Plusieurs corps de métier se plaignent de conflits d'organisation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943100" y="31369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Le planning n'est pas respecté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943100" y="34417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Les ouvriers semblent démotivés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943100" y="37338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Un incident de sécurité mineur s'est produit la semaine dernière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943100" y="40386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Le client commence à montrer son mécontentement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876300" y="43942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Instructions pas à pas :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876300" y="68961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Critères d'évaluation :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876300" y="72517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Pertinence de l'analyse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876300" y="76835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Diversité des solutions proposées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6300" y="81280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Faisabilité des recommandations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876300" y="85725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Qualité de la présentation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574800" y="25654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574800" y="28575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574800" y="31623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574800" y="34671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574800" y="37719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574800" y="40767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130300"/>
            <a:ext cx="144907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130300"/>
            <a:ext cx="14490700" cy="736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6" id="6"/>
          <p:cNvSpPr/>
          <p:nvPr/>
        </p:nvSpPr>
        <p:spPr>
          <a:xfrm>
            <a:off x="876300" y="1968500"/>
            <a:ext cx="14490700" cy="4546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1968500"/>
            <a:ext cx="144907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1968500"/>
            <a:ext cx="14490700" cy="1028700"/>
          </a:xfrm>
          <a:prstGeom prst="roundRect">
            <a:avLst>
              <a:gd name="adj" fmla="val 3703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1968500"/>
            <a:ext cx="241300" cy="10287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0" id="10"/>
          <p:cNvSpPr/>
          <p:nvPr/>
        </p:nvSpPr>
        <p:spPr>
          <a:xfrm>
            <a:off x="1257300" y="3302000"/>
            <a:ext cx="14109700" cy="1587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1257300" y="3302000"/>
            <a:ext cx="14109700" cy="1587500"/>
          </a:xfrm>
          <a:prstGeom prst="roundRect">
            <a:avLst>
              <a:gd name="adj" fmla="val 240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257300" y="3302000"/>
            <a:ext cx="241300" cy="1587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1625600" y="5207000"/>
            <a:ext cx="13728700" cy="1308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1625600" y="5207000"/>
            <a:ext cx="13728700" cy="1308100"/>
          </a:xfrm>
          <a:prstGeom prst="roundRect">
            <a:avLst>
              <a:gd name="adj" fmla="val 2912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1625600" y="5207000"/>
            <a:ext cx="241300" cy="1308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6" id="16"/>
          <p:cNvSpPr/>
          <p:nvPr/>
        </p:nvSpPr>
        <p:spPr>
          <a:xfrm>
            <a:off x="876300" y="7023100"/>
            <a:ext cx="14490700" cy="787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76300" y="7023100"/>
            <a:ext cx="7086600" cy="787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76300" y="7023100"/>
            <a:ext cx="558800" cy="2667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9" id="19"/>
          <p:cNvSpPr/>
          <p:nvPr/>
        </p:nvSpPr>
        <p:spPr>
          <a:xfrm>
            <a:off x="8280400" y="7023100"/>
            <a:ext cx="7086600" cy="787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8280400" y="7023100"/>
            <a:ext cx="558800" cy="2667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1" id="21"/>
          <p:cNvSpPr txBox="true"/>
          <p:nvPr/>
        </p:nvSpPr>
        <p:spPr>
          <a:xfrm>
            <a:off x="876300" y="330200"/>
            <a:ext cx="1449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100900"/>
                </a:solidFill>
                <a:latin typeface="Poppins"/>
              </a:rPr>
              <a:t>Module 1 : Exercice - Brainstorming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774700"/>
            <a:ext cx="14490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100900"/>
                </a:solidFill>
                <a:latin typeface="Poppins"/>
              </a:rPr>
              <a:t>Durée : 10 minutes - Activité collective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130300" y="1257300"/>
            <a:ext cx="116078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100900"/>
                </a:solidFill>
                <a:latin typeface="Poppins"/>
              </a:rPr>
              <a:t>Objectif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384300" y="2095500"/>
            <a:ext cx="13982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100900"/>
                </a:solidFill>
                <a:latin typeface="Poppins"/>
              </a:rPr>
              <a:t>PHASE 1 - Réflexion individuelle (2 minutes)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752600" y="3429000"/>
            <a:ext cx="13601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100900"/>
                </a:solidFill>
                <a:latin typeface="Poppins"/>
              </a:rPr>
              <a:t>PHASE 2 - Mise en commun (6 minutes)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2133600" y="5334000"/>
            <a:ext cx="13220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100900"/>
                </a:solidFill>
                <a:latin typeface="Poppins"/>
              </a:rPr>
              <a:t>PHASE 3 - Catégorisation (2 minutes)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6667500"/>
            <a:ext cx="14490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100900"/>
                </a:solidFill>
                <a:latin typeface="Poppins"/>
              </a:rPr>
              <a:t>Thèmes suggérés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104900" y="7073900"/>
            <a:ext cx="3048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8470900" y="7073900"/>
            <a:ext cx="3048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876300" y="7962900"/>
            <a:ext cx="14490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100900"/>
                </a:solidFill>
                <a:latin typeface="Poppins"/>
              </a:rPr>
              <a:t>Livrables :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130300" y="1562100"/>
            <a:ext cx="116078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Lister collectivement les caractéristiques d'un bon manager d'équipe technique dans le BTP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625600" y="2400300"/>
            <a:ext cx="13728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Chaque participant note sur papier 3 à 5 qualités essentielles d'un bon manager BTP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625600" y="2679700"/>
            <a:ext cx="13728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Penser à son expérience personnelle et aux managers qu'il a appréciés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2006600" y="3746500"/>
            <a:ext cx="13347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Tour de table : chacun partage ses idées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2006600" y="4025900"/>
            <a:ext cx="13347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Le formateur note toutes les propositions sur le tableau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2006600" y="4305300"/>
            <a:ext cx="13347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Pas de critique ni de débat à ce stade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2006600" y="4584700"/>
            <a:ext cx="13347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Encourager la diversité des points de vue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2387600" y="5651500"/>
            <a:ext cx="129794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Regrouper les caractéristiques par thèmes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2387600" y="5930900"/>
            <a:ext cx="129794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Identifier les 10 qualités les plus citées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2387600" y="6210300"/>
            <a:ext cx="129794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Discuter brièvement des priorités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943100" y="7073900"/>
            <a:ext cx="60071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Compétences techniques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943100" y="7353300"/>
            <a:ext cx="60071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Qualités humaines et relationnelles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943100" y="7632700"/>
            <a:ext cx="60071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Capacités organisationnelles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9347200" y="7073900"/>
            <a:ext cx="60071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Compétences en communication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9347200" y="7353300"/>
            <a:ext cx="60071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Leadership et autorité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9347200" y="7632700"/>
            <a:ext cx="60071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Gestion du stress et des imprévus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130300" y="8331200"/>
            <a:ext cx="14236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Liste des 10 caractéristiques prioritaires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8610600"/>
            <a:ext cx="14236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Affichage visuel pour référence ultérieure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257300" y="24384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257300" y="27178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625600" y="37719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625600" y="40640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625600" y="43434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625600" y="46228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2006600" y="56769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2006600" y="59690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2006600" y="62484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574800" y="70993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574800" y="73914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574800" y="76708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8966200" y="70993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8966200" y="73914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8966200" y="76708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749300" y="83566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749300" y="8648700"/>
            <a:ext cx="2413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9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159000"/>
            <a:ext cx="9283700" cy="6438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159000"/>
            <a:ext cx="2921000" cy="4038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13500" y="23495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159000"/>
            <a:ext cx="2921000" cy="4038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01200" y="23495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159000"/>
            <a:ext cx="2921000" cy="4038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76200" y="23495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400800"/>
            <a:ext cx="9283700" cy="21971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13500" y="65913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20700"/>
            <a:ext cx="92837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0" b="true">
                <a:solidFill>
                  <a:srgbClr val="100900"/>
                </a:solidFill>
                <a:latin typeface="Poppins"/>
              </a:rPr>
              <a:t>Module 2 : Les Bases du Management Coopératif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3124200"/>
            <a:ext cx="24130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Principes Fondamentaux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3124200"/>
            <a:ext cx="24130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Autorité vs Coopération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3124200"/>
            <a:ext cx="24130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Résolution de Conflits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366000"/>
            <a:ext cx="8775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Écoute Active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663700"/>
            <a:ext cx="928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Durée : 5 heures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4292600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Collaboration, autonomie, responsabilisation collective et prise de décision participative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3949700"/>
            <a:ext cx="2413000" cy="143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Trouver le bon équilibre entre directive et participation selon les situations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3949700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Gérer les désaccords de manière constructive par le dialogue et la médiation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35900"/>
            <a:ext cx="87757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Développer l'écoute empathique pour mieux comprendre les besoins de l'équipe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19000" b="19000"/>
          <a:stretch>
            <a:fillRect/>
          </a:stretch>
        </p:blipFill>
        <p:spPr>
          <a:xfrm>
            <a:off x="6553200" y="2540000"/>
            <a:ext cx="304800" cy="1905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t="19000" b="19000"/>
          <a:stretch>
            <a:fillRect/>
          </a:stretch>
        </p:blipFill>
        <p:spPr>
          <a:xfrm>
            <a:off x="9728200" y="2540000"/>
            <a:ext cx="304800" cy="190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t="19000" b="19000"/>
          <a:stretch>
            <a:fillRect/>
          </a:stretch>
        </p:blipFill>
        <p:spPr>
          <a:xfrm>
            <a:off x="12915900" y="2540000"/>
            <a:ext cx="304800" cy="1905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7"/>
          <a:srcRect t="11000" b="11000"/>
          <a:stretch>
            <a:fillRect/>
          </a:stretch>
        </p:blipFill>
        <p:spPr>
          <a:xfrm>
            <a:off x="6578600" y="6781800"/>
            <a:ext cx="2413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108200"/>
            <a:ext cx="9283700" cy="6502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108200"/>
            <a:ext cx="2921000" cy="4165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26200" y="2298700"/>
            <a:ext cx="558800" cy="5588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108200"/>
            <a:ext cx="2921000" cy="4165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01200" y="2298700"/>
            <a:ext cx="558800" cy="5588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108200"/>
            <a:ext cx="2921000" cy="4165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88900" y="2298700"/>
            <a:ext cx="558800" cy="5588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464300"/>
            <a:ext cx="9283700" cy="2146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26200" y="6654800"/>
            <a:ext cx="558800" cy="5588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08000"/>
            <a:ext cx="92837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Module 2 : Exercices Management Coopératif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3048000"/>
            <a:ext cx="24130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QCM Coopération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3048000"/>
            <a:ext cx="24130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Jeu de Rôle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3048000"/>
            <a:ext cx="2413000" cy="1003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Atelier Écoute Active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4041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Cas Pratiques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612900"/>
            <a:ext cx="928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Durée exercices : 1 heure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3848100"/>
            <a:ext cx="2413000" cy="2235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20 questions sur les principes du management coopératif, résolution de conflits et écoute active - Temps : 20 min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3517900"/>
            <a:ext cx="2413000" cy="167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Médiation d'un conflit entre deux chefs d'équipe par groupes de 3 avec débriefing - Temps : 30 min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4191000"/>
            <a:ext cx="2413000" cy="167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Exercice en binômes pour pratiquer l'écoute empathique et la reformulation - Temps : 20 min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74000"/>
            <a:ext cx="8775700" cy="558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Analyse de situations réelles de chantier nécessitant une approche coopérative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14000" b="14000"/>
          <a:stretch>
            <a:fillRect/>
          </a:stretch>
        </p:blipFill>
        <p:spPr>
          <a:xfrm>
            <a:off x="6578600" y="2489200"/>
            <a:ext cx="241300" cy="1778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4"/>
          <a:srcRect t="21000" b="21000"/>
          <a:stretch>
            <a:fillRect/>
          </a:stretch>
        </p:blipFill>
        <p:spPr>
          <a:xfrm>
            <a:off x="9728200" y="2489200"/>
            <a:ext cx="304800" cy="177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5"/>
          <a:srcRect t="14000" b="14000"/>
          <a:stretch>
            <a:fillRect/>
          </a:stretch>
        </p:blipFill>
        <p:spPr>
          <a:xfrm>
            <a:off x="12941300" y="2489200"/>
            <a:ext cx="241300" cy="1778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6"/>
          <a:srcRect l="0" r="0"/>
          <a:stretch>
            <a:fillRect/>
          </a:stretch>
        </p:blipFill>
        <p:spPr>
          <a:xfrm>
            <a:off x="6616700" y="6845300"/>
            <a:ext cx="1778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041400"/>
            <a:ext cx="14490700" cy="7772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041400"/>
            <a:ext cx="3378200" cy="2908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0414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4572000" y="1041400"/>
            <a:ext cx="3378200" cy="2908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4572000" y="10414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1041400"/>
            <a:ext cx="3378200" cy="2908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10414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1976100" y="1041400"/>
            <a:ext cx="3378200" cy="2908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976100" y="10414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876300" y="4241800"/>
            <a:ext cx="3378200" cy="274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42418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4572000" y="4241800"/>
            <a:ext cx="3378200" cy="274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4572000" y="42418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7" id="17"/>
          <p:cNvSpPr/>
          <p:nvPr/>
        </p:nvSpPr>
        <p:spPr>
          <a:xfrm>
            <a:off x="8280400" y="4241800"/>
            <a:ext cx="3378200" cy="274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280400" y="42418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9" id="19"/>
          <p:cNvSpPr/>
          <p:nvPr/>
        </p:nvSpPr>
        <p:spPr>
          <a:xfrm>
            <a:off x="11976100" y="4241800"/>
            <a:ext cx="3378200" cy="274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11976100" y="42418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1" id="21"/>
          <p:cNvSpPr/>
          <p:nvPr/>
        </p:nvSpPr>
        <p:spPr>
          <a:xfrm>
            <a:off x="876300" y="7277100"/>
            <a:ext cx="7086600" cy="1549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876300" y="72771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3" id="23"/>
          <p:cNvSpPr/>
          <p:nvPr/>
        </p:nvSpPr>
        <p:spPr>
          <a:xfrm>
            <a:off x="8280400" y="7277100"/>
            <a:ext cx="7086600" cy="1549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4" id="24"/>
          <p:cNvSpPr/>
          <p:nvPr/>
        </p:nvSpPr>
        <p:spPr>
          <a:xfrm>
            <a:off x="8280400" y="7277100"/>
            <a:ext cx="558800" cy="25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5" id="25"/>
          <p:cNvSpPr txBox="true"/>
          <p:nvPr/>
        </p:nvSpPr>
        <p:spPr>
          <a:xfrm>
            <a:off x="876300" y="304800"/>
            <a:ext cx="14490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700" b="true">
                <a:solidFill>
                  <a:srgbClr val="100900"/>
                </a:solidFill>
                <a:latin typeface="Poppins"/>
              </a:rPr>
              <a:t>Module 2 : QCM Management Coopératif (20 questions)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6300" y="711200"/>
            <a:ext cx="144907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100900"/>
                </a:solidFill>
                <a:latin typeface="Poppins"/>
              </a:rPr>
              <a:t>Durée : 20 minutes - Note sur 20 points - Questions 1 à 10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104900" y="10795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689100" y="1079500"/>
            <a:ext cx="25654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1. Le management coopératif repose sur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4775200" y="10795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5397500" y="1079500"/>
            <a:ext cx="25654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2. Dans une démarche coopérative, le manager :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470900" y="10795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9093200" y="1079500"/>
            <a:ext cx="25654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3. La résolution coopérative de conflit privilégie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2166600" y="10795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2801600" y="10795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4. L'écoute active consiste à :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054100" y="42799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689100" y="42799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5. L'autonomie de l'équipe se construit par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4762500" y="42799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6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5397500" y="42799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6. Un conflit d'équipe bien géré peut :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8470900" y="42799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7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9093200" y="42799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7. La prise de décision participative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2166600" y="42799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8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2801600" y="42799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8. Le feedback constructif doit être :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054100" y="73152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9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689100" y="7315200"/>
            <a:ext cx="6261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9. La confiance dans l'équipe se gagne par :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8407400" y="7315200"/>
            <a:ext cx="3048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10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9093200" y="7315200"/>
            <a:ext cx="62611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000000"/>
                </a:solidFill>
                <a:latin typeface="Poppins"/>
              </a:rPr>
              <a:t>10. La coopération nécessite :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689100" y="18415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Le contrôle strict des équipes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689100" y="2260600"/>
            <a:ext cx="25654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La collaboration et la responsabilisation ✓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689100" y="30226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L'autorité hiérarchique seule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689100" y="34417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La compétition interne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5397500" y="18415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Impose toutes les décisions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5397500" y="22606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Facilite et accompagne l'équipe ✓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5397500" y="28575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S'efface complètement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5397500" y="32766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Divise pour mieux régner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9093200" y="18415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L'évitement du problème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9093200" y="2260600"/>
            <a:ext cx="25654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Le dialogue et la recherche de solutions communes ✓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9093200" y="30226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La sanction immédiate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9093200" y="34417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L'intervention de la hiérarchie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2801600" y="16764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Entendre passivement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2801600" y="2095500"/>
            <a:ext cx="2565400" cy="850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Écouter attentivement et reformuler pour vérifier la compréhension ✓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2801600" y="30226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Interrompre fréquemment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2801600" y="34417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Écouter tout en préparant sa réponse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689100" y="48768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Un laisser-faire total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689100" y="5295900"/>
            <a:ext cx="25654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La confiance, le cadre clair et la responsabilisation progressive ✓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689100" y="60579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Le contrôle permanent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689100" y="64770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L'absence de règles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5397500" y="48768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Détruire la cohésion définitivement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5397500" y="5461000"/>
            <a:ext cx="25654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Renforcer la confiance et améliorer la communication ✓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5397500" y="62230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Être totalement évité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5397500" y="66421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Ne jamais être résolu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9093200" y="48768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Ralentit toujours le processus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9093200" y="5295900"/>
            <a:ext cx="25654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Augmente l'engagement et la qualité des décisions ✓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9093200" y="60579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Dilue les responsabilités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9093200" y="64770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N'est jamais efficace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2801600" y="4876800"/>
            <a:ext cx="25654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Général et vague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2801600" y="5118100"/>
            <a:ext cx="25654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Factuel, spécifique et orienté solution ✓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2801600" y="57150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Uniquement négatif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2801600" y="61341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Donné en public pour l'exemple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689100" y="7734300"/>
            <a:ext cx="62611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L'autorité et la peur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689100" y="7988300"/>
            <a:ext cx="6261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La cohérence, la transparence et le respect des engagements ✓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689100" y="8407400"/>
            <a:ext cx="62611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Les promesses sans suite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689100" y="8648700"/>
            <a:ext cx="62611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Le contrôle permanent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9093200" y="7556500"/>
            <a:ext cx="62611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Des objectifs individuels contradictoires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9093200" y="7810500"/>
            <a:ext cx="6261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Des objectifs communs et une vision partagée ✓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9093200" y="8229600"/>
            <a:ext cx="62611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Aucune structure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9093200" y="8483600"/>
            <a:ext cx="62611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Une hiérarchie rigide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977900"/>
            <a:ext cx="14490700" cy="786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977900"/>
            <a:ext cx="3378200" cy="2921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9779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4572000" y="977900"/>
            <a:ext cx="3378200" cy="2921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4572000" y="9779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977900"/>
            <a:ext cx="3378200" cy="2921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9779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1976100" y="977900"/>
            <a:ext cx="3378200" cy="2921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976100" y="9779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876300" y="4165600"/>
            <a:ext cx="3378200" cy="2921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41656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4572000" y="4165600"/>
            <a:ext cx="3378200" cy="2921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4572000" y="41656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7" id="17"/>
          <p:cNvSpPr/>
          <p:nvPr/>
        </p:nvSpPr>
        <p:spPr>
          <a:xfrm>
            <a:off x="8280400" y="4165600"/>
            <a:ext cx="3378200" cy="2921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280400" y="41656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9" id="19"/>
          <p:cNvSpPr/>
          <p:nvPr/>
        </p:nvSpPr>
        <p:spPr>
          <a:xfrm>
            <a:off x="11976100" y="4165600"/>
            <a:ext cx="3378200" cy="2921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11976100" y="41656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1" id="21"/>
          <p:cNvSpPr/>
          <p:nvPr/>
        </p:nvSpPr>
        <p:spPr>
          <a:xfrm>
            <a:off x="876300" y="7366000"/>
            <a:ext cx="70866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876300" y="73660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3" id="23"/>
          <p:cNvSpPr/>
          <p:nvPr/>
        </p:nvSpPr>
        <p:spPr>
          <a:xfrm>
            <a:off x="8280400" y="7366000"/>
            <a:ext cx="70866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4" id="24"/>
          <p:cNvSpPr/>
          <p:nvPr/>
        </p:nvSpPr>
        <p:spPr>
          <a:xfrm>
            <a:off x="8280400" y="73660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5" id="25"/>
          <p:cNvSpPr txBox="true"/>
          <p:nvPr/>
        </p:nvSpPr>
        <p:spPr>
          <a:xfrm>
            <a:off x="876300" y="292100"/>
            <a:ext cx="14490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100900"/>
                </a:solidFill>
                <a:latin typeface="Poppins"/>
              </a:rPr>
              <a:t>Module 2 : QCM Management Coopératif (Suite)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6300" y="6604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Questions 11 à 20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104900" y="10160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689100" y="1016000"/>
            <a:ext cx="2565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11. Les réunions coopératives doivent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4775200" y="10160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5397500" y="1016000"/>
            <a:ext cx="25654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12. Le rôle du manager coopératif est de :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470900" y="10160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9093200" y="1016000"/>
            <a:ext cx="25654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13. La responsabilisation collective signifie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2166600" y="10160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2801600" y="1016000"/>
            <a:ext cx="2565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14. Un climat coopératif favorise :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054100" y="42037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689100" y="4203700"/>
            <a:ext cx="2565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15. Pour gérer un désaccord, il faut d'abord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4762500" y="42037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6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5397500" y="4203700"/>
            <a:ext cx="2565400" cy="800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16. La communication non-violente (CNV) repose sur :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8470900" y="42037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7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9093200" y="4203700"/>
            <a:ext cx="2565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17. L'intelligence collective émerge quand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2166600" y="42037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8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2801600" y="4203700"/>
            <a:ext cx="2565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18. La médiation d'un conflit nécessite :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054100" y="74041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9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689100" y="7391400"/>
            <a:ext cx="62611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19. Un manager coopératif doit savoir :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8407400" y="74041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10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9093200" y="7391400"/>
            <a:ext cx="62611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20. Le succès du management coopératif repose sur :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943100" y="1574800"/>
            <a:ext cx="2311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Durer le plus longtemps possible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943100" y="2133600"/>
            <a:ext cx="23114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Avoir un ordre du jour clair et favoriser la participation ✓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943100" y="2857500"/>
            <a:ext cx="2311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Être dirigées de manière autoritaire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943100" y="3416300"/>
            <a:ext cx="2311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Exclure les personnes critiques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5651500" y="17272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Tout décider seul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5651500" y="2133600"/>
            <a:ext cx="23114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Faciliter, coordonner et accompagner l'équipe ✓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5651500" y="28575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Ne jamais intervenir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5651500" y="3263900"/>
            <a:ext cx="2311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Opposer les membres entre eux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9347200" y="17272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Personne n'est responsable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9347200" y="2133600"/>
            <a:ext cx="23114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Chacun assume sa part dans les résultats collectifs ✓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9347200" y="28575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Seul le chef est responsable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9347200" y="3263900"/>
            <a:ext cx="2311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Les erreurs sont toujours collectives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3055600" y="15748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La méfiance et la compétition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3055600" y="1968500"/>
            <a:ext cx="2311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L'innovation, l'engagement et la performance ✓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3055600" y="25400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L'individualisme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3055600" y="29464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Les conflits permanents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943100" y="47625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Imposer son point de vue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943100" y="5168900"/>
            <a:ext cx="23114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Écouter et comprendre les positions de chacun ✓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943100" y="58928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Ignorer le problème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943100" y="62865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Sanctionner les opposants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5651500" y="50800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Les jugements et critiques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5651500" y="5486400"/>
            <a:ext cx="23114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L'observation, les sentiments, les besoins et les demandes ✓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5651500" y="62103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Les ordres et menaces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5651500" y="6616700"/>
            <a:ext cx="2311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Le silence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9347200" y="47625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Un seul expert décide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9347200" y="5168900"/>
            <a:ext cx="2311400" cy="95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Les compétences diverses se combinent dans un cadre coopératif ✓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9347200" y="62103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Personne ne prend de décision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9347200" y="6616700"/>
            <a:ext cx="2311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Il y a compétition maximum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3055600" y="4762500"/>
            <a:ext cx="23114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De prendre parti immédiatement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3055600" y="5321300"/>
            <a:ext cx="2311400" cy="95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La neutralité, l'écoute et la recherche de solutions gagnant-gagnant ✓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3055600" y="63754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D'imposer une sanction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3055600" y="6769100"/>
            <a:ext cx="23114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D'éviter la confrontation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943100" y="7632700"/>
            <a:ext cx="60071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Tout contrôler en permanence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943100" y="7874000"/>
            <a:ext cx="60071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Déléguer avec confiance et accompagner ✓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943100" y="8115300"/>
            <a:ext cx="60071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S'effacer totalement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943100" y="8369300"/>
            <a:ext cx="60071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Créer de la dépendance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9347200" y="7797800"/>
            <a:ext cx="60071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a) L'autorité seule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9347200" y="8039100"/>
            <a:ext cx="60071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b) La confiance mutuelle, les objectifs partagés et la communication ✓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9347200" y="8445500"/>
            <a:ext cx="60071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c) L'absence de règles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9347200" y="8686800"/>
            <a:ext cx="60071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d) La compétition interne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1574800" y="1600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1574800" y="21590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1574800" y="28829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1574800" y="34544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5270500" y="1765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5270500" y="21590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5270500" y="28829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5270500" y="3289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8966200" y="1765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8966200" y="21590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8966200" y="28829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8966200" y="3289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12674600" y="1600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12674600" y="20066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12674600" y="25654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12674600" y="29718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1574800" y="47879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1574800" y="5194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1574800" y="5918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1574800" y="63246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5270500" y="51181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5270500" y="55118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5270500" y="62357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5270500" y="66421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8966200" y="47879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8966200" y="5194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8966200" y="62357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8966200" y="66421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12674600" y="47879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12674600" y="53594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7" id="117"/>
          <p:cNvSpPr txBox="true"/>
          <p:nvPr/>
        </p:nvSpPr>
        <p:spPr>
          <a:xfrm>
            <a:off x="12674600" y="64008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8" id="118"/>
          <p:cNvSpPr txBox="true"/>
          <p:nvPr/>
        </p:nvSpPr>
        <p:spPr>
          <a:xfrm>
            <a:off x="12674600" y="6807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9" id="119"/>
          <p:cNvSpPr txBox="true"/>
          <p:nvPr/>
        </p:nvSpPr>
        <p:spPr>
          <a:xfrm>
            <a:off x="1574800" y="76581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0" id="120"/>
          <p:cNvSpPr txBox="true"/>
          <p:nvPr/>
        </p:nvSpPr>
        <p:spPr>
          <a:xfrm>
            <a:off x="1574800" y="79121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1" id="121"/>
          <p:cNvSpPr txBox="true"/>
          <p:nvPr/>
        </p:nvSpPr>
        <p:spPr>
          <a:xfrm>
            <a:off x="1574800" y="81534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2" id="122"/>
          <p:cNvSpPr txBox="true"/>
          <p:nvPr/>
        </p:nvSpPr>
        <p:spPr>
          <a:xfrm>
            <a:off x="1574800" y="83947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3" id="123"/>
          <p:cNvSpPr txBox="true"/>
          <p:nvPr/>
        </p:nvSpPr>
        <p:spPr>
          <a:xfrm>
            <a:off x="8966200" y="7823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4" id="124"/>
          <p:cNvSpPr txBox="true"/>
          <p:nvPr/>
        </p:nvSpPr>
        <p:spPr>
          <a:xfrm>
            <a:off x="8966200" y="80645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5" id="125"/>
          <p:cNvSpPr txBox="true"/>
          <p:nvPr/>
        </p:nvSpPr>
        <p:spPr>
          <a:xfrm>
            <a:off x="8966200" y="84709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6" id="126"/>
          <p:cNvSpPr txBox="true"/>
          <p:nvPr/>
        </p:nvSpPr>
        <p:spPr>
          <a:xfrm>
            <a:off x="8966200" y="8712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50800"/>
            <a:ext cx="5130800" cy="90297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590800"/>
            <a:ext cx="9283700" cy="5892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590800"/>
            <a:ext cx="2921000" cy="5892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350000" y="2819400"/>
            <a:ext cx="698500" cy="698500"/>
          </a:xfrm>
          <a:prstGeom prst="roundRect">
            <a:avLst>
              <a:gd name="adj" fmla="val 49090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590800"/>
            <a:ext cx="2921000" cy="5892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537700" y="2819400"/>
            <a:ext cx="698500" cy="698500"/>
          </a:xfrm>
          <a:prstGeom prst="roundRect">
            <a:avLst>
              <a:gd name="adj" fmla="val 49090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590800"/>
            <a:ext cx="2921000" cy="5892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12700" y="2819400"/>
            <a:ext cx="698500" cy="698500"/>
          </a:xfrm>
          <a:prstGeom prst="roundRect">
            <a:avLst>
              <a:gd name="adj" fmla="val 49090"/>
            </a:avLst>
          </a:prstGeom>
          <a:solidFill>
            <a:srgbClr val="A37135"/>
          </a:solidFill>
        </p:spPr>
      </p:sp>
      <p:sp>
        <p:nvSpPr>
          <p:cNvPr name="TextBox 12" id="12"/>
          <p:cNvSpPr txBox="true"/>
          <p:nvPr/>
        </p:nvSpPr>
        <p:spPr>
          <a:xfrm>
            <a:off x="6083300" y="647700"/>
            <a:ext cx="9283700" cy="558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700" b="true">
                <a:solidFill>
                  <a:srgbClr val="100900"/>
                </a:solidFill>
                <a:latin typeface="Poppins"/>
              </a:rPr>
              <a:t>Présentation du Programme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083300" y="1473200"/>
            <a:ext cx="9283700" cy="838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700" b="true">
                <a:solidFill>
                  <a:srgbClr val="100900"/>
                </a:solidFill>
                <a:latin typeface="Poppins"/>
              </a:rPr>
              <a:t>Un coaching dédié aux équipes techniques du BTP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6324600" y="3771900"/>
            <a:ext cx="24130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700" b="true">
                <a:solidFill>
                  <a:srgbClr val="100900"/>
                </a:solidFill>
                <a:latin typeface="Poppins"/>
              </a:rPr>
              <a:t>Objectifs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9512300" y="3771900"/>
            <a:ext cx="24130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700" b="true">
                <a:solidFill>
                  <a:srgbClr val="100900"/>
                </a:solidFill>
                <a:latin typeface="Poppins"/>
              </a:rPr>
              <a:t>Public Visé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12687300" y="3771900"/>
            <a:ext cx="2413000" cy="838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700" b="true">
                <a:solidFill>
                  <a:srgbClr val="100900"/>
                </a:solidFill>
                <a:latin typeface="Poppins"/>
              </a:rPr>
              <a:t>Durée &amp; Tarif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6324600" y="4356100"/>
            <a:ext cx="2413000" cy="388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800" b="true">
                <a:solidFill>
                  <a:srgbClr val="000000"/>
                </a:solidFill>
                <a:latin typeface="Poppins"/>
              </a:rPr>
              <a:t>Appliquer un management coopératif, favoriser la communication, améliorer la collaboration inter-équipes et renforcer la performance collective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9512300" y="4356100"/>
            <a:ext cx="2413000" cy="2120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800" b="true">
                <a:solidFill>
                  <a:srgbClr val="000000"/>
                </a:solidFill>
                <a:latin typeface="Poppins"/>
              </a:rPr>
              <a:t>Sociétés du BTP, managers, chefs de chantier, responsables d'équipes techniques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2687300" y="4787900"/>
            <a:ext cx="2413000" cy="105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800" b="true">
                <a:solidFill>
                  <a:srgbClr val="000000"/>
                </a:solidFill>
                <a:latin typeface="Poppins"/>
              </a:rPr>
              <a:t>40 heures en présentiel - 5000€ HT</a:t>
            </a:r>
            <a:endParaRPr lang="en-US" sz="1100"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t="3000" b="3000"/>
          <a:stretch>
            <a:fillRect/>
          </a:stretch>
        </p:blipFill>
        <p:spPr>
          <a:xfrm>
            <a:off x="6578600" y="3060700"/>
            <a:ext cx="241300" cy="2286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t="13000" b="13000"/>
          <a:stretch>
            <a:fillRect/>
          </a:stretch>
        </p:blipFill>
        <p:spPr>
          <a:xfrm>
            <a:off x="9728200" y="3060700"/>
            <a:ext cx="304800" cy="2286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t="3000" b="3000"/>
          <a:stretch>
            <a:fillRect/>
          </a:stretch>
        </p:blipFill>
        <p:spPr>
          <a:xfrm>
            <a:off x="12941300" y="3060700"/>
            <a:ext cx="2413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168400"/>
            <a:ext cx="12700" cy="9017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5" id="5"/>
          <p:cNvSpPr/>
          <p:nvPr/>
        </p:nvSpPr>
        <p:spPr>
          <a:xfrm>
            <a:off x="876300" y="2209800"/>
            <a:ext cx="14490700" cy="4660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2781300"/>
            <a:ext cx="3378200" cy="4076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2781300"/>
            <a:ext cx="3378200" cy="4076700"/>
          </a:xfrm>
          <a:prstGeom prst="roundRect">
            <a:avLst>
              <a:gd name="adj" fmla="val 1127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2781300"/>
            <a:ext cx="33782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4572000" y="2590800"/>
            <a:ext cx="3378200" cy="4267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4572000" y="2590800"/>
            <a:ext cx="3378200" cy="4267200"/>
          </a:xfrm>
          <a:prstGeom prst="roundRect">
            <a:avLst>
              <a:gd name="adj" fmla="val 1127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4572000" y="2590800"/>
            <a:ext cx="33782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2" id="12"/>
          <p:cNvSpPr/>
          <p:nvPr/>
        </p:nvSpPr>
        <p:spPr>
          <a:xfrm>
            <a:off x="8280400" y="2400300"/>
            <a:ext cx="3378200" cy="4470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280400" y="2400300"/>
            <a:ext cx="3378200" cy="4470400"/>
          </a:xfrm>
          <a:prstGeom prst="roundRect">
            <a:avLst>
              <a:gd name="adj" fmla="val 1127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280400" y="2400300"/>
            <a:ext cx="33782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11976100" y="2209800"/>
            <a:ext cx="3378200" cy="4660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11976100" y="2209800"/>
            <a:ext cx="3378200" cy="4660900"/>
          </a:xfrm>
          <a:prstGeom prst="roundRect">
            <a:avLst>
              <a:gd name="adj" fmla="val 1127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11976100" y="2209800"/>
            <a:ext cx="33782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8" id="18"/>
          <p:cNvSpPr/>
          <p:nvPr/>
        </p:nvSpPr>
        <p:spPr>
          <a:xfrm>
            <a:off x="876300" y="7391400"/>
            <a:ext cx="14490700" cy="1384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76300" y="7391400"/>
            <a:ext cx="14490700" cy="1384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876300" y="7391400"/>
            <a:ext cx="558800" cy="279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1" id="21"/>
          <p:cNvSpPr txBox="true"/>
          <p:nvPr/>
        </p:nvSpPr>
        <p:spPr>
          <a:xfrm>
            <a:off x="876300" y="342900"/>
            <a:ext cx="144907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000" b="true">
                <a:solidFill>
                  <a:srgbClr val="100900"/>
                </a:solidFill>
                <a:latin typeface="Poppins"/>
              </a:rPr>
              <a:t>Module 2 : Exercice - Jeu de Rôle : Résolution de Conflit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7874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Durée : 30 minutes - Par groupes de 3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130300" y="3035300"/>
            <a:ext cx="28702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PRÉPARATION (5 minutes)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4826000" y="2844800"/>
            <a:ext cx="28702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BRIEFING INDIVIDUEL (5 minutes)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534400" y="2654300"/>
            <a:ext cx="28702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JEU DE RÔLE (15 minutes)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2230100" y="2463800"/>
            <a:ext cx="28702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DÉBRIEFING (5 minutes)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70231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Points clés à respecter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104900" y="7442200"/>
            <a:ext cx="3048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130300" y="1168400"/>
            <a:ext cx="14236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CAS : CONFLIT ENTRE DEUX CHEFS D'ÉQUIPE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130300" y="1498600"/>
            <a:ext cx="142367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Situation : Sur un chantier, le chef d'équipe maçonnerie (Jean) et le chef d'équipe électricité (Marc) sont en conflit depuis une semaine. Jean reproche à Marc de ne pas respecter le planning et de bloquer l'avancement de son équipe. Marc estime que Jean n'anticipe pas et le met sous pression de dernière minute.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384300" y="3594100"/>
            <a:ext cx="26289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Former des groupes de 3 personnes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384300" y="4076700"/>
            <a:ext cx="26289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Distribuer les rôles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625600" y="4356100"/>
            <a:ext cx="23749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Personne A = Jean (chef maçonnerie)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625600" y="5029200"/>
            <a:ext cx="23749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Personne B = Marc (chef électricité)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625600" y="5511800"/>
            <a:ext cx="23749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Personne C = Vous, le manager (médiateur)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4826000" y="3632200"/>
            <a:ext cx="28702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Chaque personne prépare son rôle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5080000" y="4102100"/>
            <a:ext cx="2628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Jean : Préparez vos arguments (retards de Marc, impact sur votre équipe)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5080000" y="4965700"/>
            <a:ext cx="2628900" cy="95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Marc : Préparez votre défense (manque d'anticipation de Jean, pression)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5080000" y="6019800"/>
            <a:ext cx="26289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Manager : Préparez votre stratégie de médiation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8534400" y="3200400"/>
            <a:ext cx="28702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Le manager anime une réunion de médiation entre Jean et Marc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8788400" y="4064000"/>
            <a:ext cx="26289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Accueil et cadrage (2 min)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8788400" y="4546600"/>
            <a:ext cx="26289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Écoute de Jean (3 min)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8788400" y="5029200"/>
            <a:ext cx="26289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Écoute de Marc (3 min)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8788400" y="5499100"/>
            <a:ext cx="26289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Recherche de solutions communes (5 min)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8788400" y="6172200"/>
            <a:ext cx="26289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Accord et engagement (2 min)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2484100" y="3022600"/>
            <a:ext cx="26289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Qu'est-ce qui a bien fonctionné ?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2484100" y="3505200"/>
            <a:ext cx="26289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Quelles difficultés avez-vous rencontrées ?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2484100" y="4165600"/>
            <a:ext cx="2628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Quels outils du management coopératif avez-vous utilisés ?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2484100" y="5029200"/>
            <a:ext cx="26289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Quelles leçons en tirez-vous ?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943100" y="74422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ea typeface="Poppins"/>
              </a:rPr>
              <a:t>✓ Neutralité du médiateur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943100" y="77343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ea typeface="Poppins"/>
              </a:rPr>
              <a:t>✓ Écoute active de chaque partie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943100" y="80137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ea typeface="Poppins"/>
              </a:rPr>
              <a:t>✓ Reformulation pour vérifier la compréhension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943100" y="83058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ea typeface="Poppins"/>
              </a:rPr>
              <a:t>✓ Recherche de solutions gagnant-gagnant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943100" y="8597900"/>
            <a:ext cx="134112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ea typeface="Poppins"/>
              </a:rPr>
              <a:t>✓ Engagement mutuel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003300" y="3632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003300" y="41021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257300" y="4394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257300" y="50673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257300" y="5537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4699000" y="4140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4699000" y="49911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4699000" y="6045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8407400" y="41021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8407400" y="45720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8407400" y="50546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8407400" y="55372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8407400" y="62103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2103100" y="30480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2103100" y="35306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2103100" y="42037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2103100" y="50673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574800" y="74676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574800" y="77597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574800" y="80518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574800" y="83439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574800" y="86360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0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6223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622300"/>
            <a:ext cx="14490700" cy="406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6" id="6"/>
          <p:cNvSpPr/>
          <p:nvPr/>
        </p:nvSpPr>
        <p:spPr>
          <a:xfrm>
            <a:off x="876300" y="1320800"/>
            <a:ext cx="14490700" cy="6146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1422400"/>
            <a:ext cx="7086600" cy="6045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1422400"/>
            <a:ext cx="7086600" cy="6045200"/>
          </a:xfrm>
          <a:prstGeom prst="roundRect">
            <a:avLst>
              <a:gd name="adj" fmla="val 21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1422400"/>
            <a:ext cx="70866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0" id="10"/>
          <p:cNvSpPr/>
          <p:nvPr/>
        </p:nvSpPr>
        <p:spPr>
          <a:xfrm>
            <a:off x="1130300" y="1968500"/>
            <a:ext cx="6578600" cy="5422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1130300" y="2070100"/>
            <a:ext cx="3124200" cy="532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30300" y="2070100"/>
            <a:ext cx="1016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4572000" y="1968500"/>
            <a:ext cx="3124200" cy="5422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4572000" y="1968500"/>
            <a:ext cx="1778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8280400" y="1320800"/>
            <a:ext cx="7086600" cy="6146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280400" y="1320800"/>
            <a:ext cx="7086600" cy="6146800"/>
          </a:xfrm>
          <a:prstGeom prst="roundRect">
            <a:avLst>
              <a:gd name="adj" fmla="val 206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280400" y="1320800"/>
            <a:ext cx="70866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8" id="18"/>
          <p:cNvSpPr/>
          <p:nvPr/>
        </p:nvSpPr>
        <p:spPr>
          <a:xfrm>
            <a:off x="876300" y="7747000"/>
            <a:ext cx="144907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76300" y="7747000"/>
            <a:ext cx="144907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876300" y="85344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876300" y="8534400"/>
            <a:ext cx="14490700" cy="406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TextBox 22" id="22"/>
          <p:cNvSpPr txBox="true"/>
          <p:nvPr/>
        </p:nvSpPr>
        <p:spPr>
          <a:xfrm>
            <a:off x="876300" y="1778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Module 2 : Atelier - Écoute Active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76300" y="4318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Durée : 20 minutes - Exercice en binômes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130300" y="698500"/>
            <a:ext cx="83312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Objectif :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76300" y="11176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DÉROULEMENT :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130300" y="1562100"/>
            <a:ext cx="65786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ÉTAPE 1 : Mise en situation (10 minutes - 5 min par personne)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130300" y="20574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739900" y="2095500"/>
            <a:ext cx="22606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Premier tour (5 min)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4572000" y="19558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5257800" y="1993900"/>
            <a:ext cx="21844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Deuxième tour (5 min) :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534400" y="1460500"/>
            <a:ext cx="65786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ÉTAPE 2 : Débriefing collectif (10 minutes)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76300" y="75438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LES 5 RÈGLES D'OR DE L'ÉCOUTE ACTIVE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130300" y="8597900"/>
            <a:ext cx="113665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APPLICATION TERRAIN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130300" y="863600"/>
            <a:ext cx="833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Développer sa capacité d'écoute empathique et de reformulation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130300" y="1816100"/>
            <a:ext cx="65786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Formation en binômes (Personne A et Personne B)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993900" y="2349500"/>
            <a:ext cx="2006600" cy="1231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Personne A raconte une difficulté professionnelle récente (problème avec un collaborateur, un client, une situation de chantier) - 3 minutes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993900" y="3644900"/>
            <a:ext cx="20066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Personne B pratique l'ÉCOUTE ACTIVE :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2247900" y="4114800"/>
            <a:ext cx="17526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Écoute sans interrompre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2247900" y="4381500"/>
            <a:ext cx="17526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Regarde son interlocuteur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2247900" y="4635500"/>
            <a:ext cx="17526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Acquiesce, encourage (mmh, je vois, d'accord...)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2247900" y="5207000"/>
            <a:ext cx="17526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Reformule : "Si je comprends bien, tu dis que..."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2247900" y="5778500"/>
            <a:ext cx="17526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Pose des questions ouvertes : "Comment as-tu ressenti cela ?"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2247900" y="6553200"/>
            <a:ext cx="17526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Ne juge pas, ne donne pas de conseils non sollicités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993900" y="7023100"/>
            <a:ext cx="20066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Feedback sur l'écoute - 2 minutes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5511800" y="2247900"/>
            <a:ext cx="19431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Inversion des rôles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5511800" y="2514600"/>
            <a:ext cx="19431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Personne B raconte, Personne A écoute activement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8534400" y="1612900"/>
            <a:ext cx="65786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Questions de réflexion :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8788400" y="1765300"/>
            <a:ext cx="63246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Comment vous êtes-vous senti en tant qu'écoutant ?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8788400" y="2032000"/>
            <a:ext cx="63246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Comment vous êtes-vous senti en tant qu'écouté ?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8788400" y="2286000"/>
            <a:ext cx="63246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Quelles difficultés avez-vous rencontrées ?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8788400" y="2438400"/>
            <a:ext cx="63246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Qu'est-ce qui vous a aidé à bien écouter ?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8788400" y="2603500"/>
            <a:ext cx="63246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Quelle différence avec une écoute "normale" ?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130300" y="77597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Se taire et laisser l'autre s'exprimer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130300" y="7912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Regarder et observer (communication non-verbale)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130300" y="80645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Reformuler pour vérifier la compréhension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130300" y="82296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Poser des questions ouvertes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130300" y="83820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Suspendre son jugement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130300" y="8775700"/>
            <a:ext cx="11366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Dans quelles situations professionnelles allez-vous utiliser l'écoute active cette semaine ?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612900" y="2374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612900" y="3670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866900" y="4127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866900" y="4394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866900" y="4660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866900" y="5219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866900" y="5791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866900" y="6578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612900" y="7048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5143500" y="2273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5143500" y="2527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8407400" y="1778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8407400" y="2044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8407400" y="2311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8407400" y="2463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8407400" y="2616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749300" y="7772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749300" y="7924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749300" y="8089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749300" y="8242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749300" y="8394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2235200"/>
            <a:ext cx="14490700" cy="6210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2235200"/>
            <a:ext cx="14490700" cy="1498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5461000" y="3759200"/>
            <a:ext cx="9842500" cy="12700"/>
          </a:xfrm>
          <a:prstGeom prst="roundRect">
            <a:avLst>
              <a:gd name="adj" fmla="val 50000"/>
            </a:avLst>
          </a:prstGeom>
          <a:solidFill>
            <a:srgbClr val="BA8039"/>
          </a:solidFill>
        </p:spPr>
      </p:sp>
      <p:sp>
        <p:nvSpPr>
          <p:cNvPr name="AutoShape 7" id="7"/>
          <p:cNvSpPr/>
          <p:nvPr/>
        </p:nvSpPr>
        <p:spPr>
          <a:xfrm>
            <a:off x="876300" y="3797300"/>
            <a:ext cx="14490700" cy="1498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6350000" y="5334000"/>
            <a:ext cx="8940800" cy="12700"/>
          </a:xfrm>
          <a:prstGeom prst="roundRect">
            <a:avLst>
              <a:gd name="adj" fmla="val 50000"/>
            </a:avLst>
          </a:prstGeom>
          <a:solidFill>
            <a:srgbClr val="BA8039"/>
          </a:solidFill>
        </p:spPr>
      </p:sp>
      <p:sp>
        <p:nvSpPr>
          <p:cNvPr name="AutoShape 9" id="9"/>
          <p:cNvSpPr/>
          <p:nvPr/>
        </p:nvSpPr>
        <p:spPr>
          <a:xfrm>
            <a:off x="876300" y="5372100"/>
            <a:ext cx="14490700" cy="1498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7251700" y="6908800"/>
            <a:ext cx="8051800" cy="12700"/>
          </a:xfrm>
          <a:prstGeom prst="roundRect">
            <a:avLst>
              <a:gd name="adj" fmla="val 50000"/>
            </a:avLst>
          </a:prstGeom>
          <a:solidFill>
            <a:srgbClr val="BA8039"/>
          </a:solidFill>
        </p:spPr>
      </p:sp>
      <p:sp>
        <p:nvSpPr>
          <p:cNvPr name="AutoShape 11" id="11"/>
          <p:cNvSpPr/>
          <p:nvPr/>
        </p:nvSpPr>
        <p:spPr>
          <a:xfrm>
            <a:off x="876300" y="6934200"/>
            <a:ext cx="14490700" cy="1498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153400" y="8470900"/>
            <a:ext cx="7150100" cy="12700"/>
          </a:xfrm>
          <a:prstGeom prst="roundRect">
            <a:avLst>
              <a:gd name="adj" fmla="val 50000"/>
            </a:avLst>
          </a:prstGeom>
          <a:solidFill>
            <a:srgbClr val="BA8039"/>
          </a:solid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2235200"/>
            <a:ext cx="1778000" cy="1498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3797300"/>
            <a:ext cx="3581400" cy="1485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400" y="5372100"/>
            <a:ext cx="5372100" cy="1485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6934200"/>
            <a:ext cx="7162800" cy="14859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>
            <a:off x="876300" y="6858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Leadership et Styles de Management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5651500" y="2476500"/>
            <a:ext cx="64516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Leadership Transformationnel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540500" y="4051300"/>
            <a:ext cx="46736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Leadership Participatif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7442200" y="5626100"/>
            <a:ext cx="51943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Leadership Directif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8331200" y="7188200"/>
            <a:ext cx="50165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Leadership Délégatif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15748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Durée : 5 heures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5651500" y="3111500"/>
            <a:ext cx="6451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Inspirer, innover et développer une vision partagée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6540500" y="4673600"/>
            <a:ext cx="4673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Impliquer l'équipe dans les décisions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7442200" y="6248400"/>
            <a:ext cx="5194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Donner des directives claires et encadrer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331200" y="7823200"/>
            <a:ext cx="5016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Faire confiance et autonomiser l'équipe</a:t>
            </a:r>
            <a:endParaRPr lang="en-US" sz="1100"/>
          </a:p>
        </p:txBody>
      </p:sp>
      <p:pic>
        <p:nvPicPr>
          <p:cNvPr name="Picture 27" id="27"/>
          <p:cNvPicPr>
            <a:picLocks noChangeAspect="true"/>
          </p:cNvPicPr>
          <p:nvPr/>
        </p:nvPicPr>
        <p:blipFill>
          <a:blip r:embed="rId7"/>
          <a:srcRect l="6000" r="6000"/>
          <a:stretch>
            <a:fillRect/>
          </a:stretch>
        </p:blipFill>
        <p:spPr>
          <a:xfrm>
            <a:off x="4394200" y="2870200"/>
            <a:ext cx="190500" cy="2159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8"/>
          <a:srcRect t="12000" b="12000"/>
          <a:stretch>
            <a:fillRect/>
          </a:stretch>
        </p:blipFill>
        <p:spPr>
          <a:xfrm>
            <a:off x="4356100" y="4445000"/>
            <a:ext cx="279400" cy="2159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9"/>
          <a:srcRect t="12000" b="12000"/>
          <a:stretch>
            <a:fillRect/>
          </a:stretch>
        </p:blipFill>
        <p:spPr>
          <a:xfrm>
            <a:off x="4356100" y="6007100"/>
            <a:ext cx="279400" cy="2159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0"/>
          <a:srcRect t="8000" b="8000"/>
          <a:stretch>
            <a:fillRect/>
          </a:stretch>
        </p:blipFill>
        <p:spPr>
          <a:xfrm>
            <a:off x="4368800" y="7581900"/>
            <a:ext cx="254000" cy="215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1739900"/>
            <a:ext cx="9283700" cy="6845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1739900"/>
            <a:ext cx="2921000" cy="43815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13500" y="19431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1739900"/>
            <a:ext cx="2921000" cy="43815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588500" y="19431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1739900"/>
            <a:ext cx="2921000" cy="43815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76200" y="19431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337300"/>
            <a:ext cx="9283700" cy="2260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13500" y="65278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33400"/>
            <a:ext cx="92837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100" b="true">
                <a:solidFill>
                  <a:srgbClr val="100900"/>
                </a:solidFill>
                <a:latin typeface="Poppins"/>
              </a:rPr>
              <a:t>Module 3 : Exercices Leadership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2730500"/>
            <a:ext cx="2413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Test de Style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2730500"/>
            <a:ext cx="24130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Interprétation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2730500"/>
            <a:ext cx="24130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Simulation de Crise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315200"/>
            <a:ext cx="8775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Leadership Situationnel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231900"/>
            <a:ext cx="9283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Durée exercices : 1h15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3225800"/>
            <a:ext cx="2413000" cy="176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Questionnaire de 5 situations pour identifier votre style de leadership naturel - Temps : 10 min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3581400"/>
            <a:ext cx="2413000" cy="236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Analyse des 4 styles (Directif, Participatif, Délégatif, Transformationnel) et quand les utiliser - Temps : 15 min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3581400"/>
            <a:ext cx="24130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Gestion de 5 problèmes simultanés sur chantier : adapter son leadership à chaque situation - Temps : 30 min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10500"/>
            <a:ext cx="8775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Exercices de flexibilité : passer d'un style à l'autre selon le contexte et les personnes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l="4000" r="4000"/>
          <a:stretch>
            <a:fillRect/>
          </a:stretch>
        </p:blipFill>
        <p:spPr>
          <a:xfrm>
            <a:off x="6616700" y="2133600"/>
            <a:ext cx="177800" cy="1905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t="16000" b="16000"/>
          <a:stretch>
            <a:fillRect/>
          </a:stretch>
        </p:blipFill>
        <p:spPr>
          <a:xfrm>
            <a:off x="9740900" y="2133600"/>
            <a:ext cx="279400" cy="190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t="6000" b="6000"/>
          <a:stretch>
            <a:fillRect/>
          </a:stretch>
        </p:blipFill>
        <p:spPr>
          <a:xfrm>
            <a:off x="12954000" y="2133600"/>
            <a:ext cx="215900" cy="1905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7"/>
          <a:srcRect t="11000" b="11000"/>
          <a:stretch>
            <a:fillRect/>
          </a:stretch>
        </p:blipFill>
        <p:spPr>
          <a:xfrm>
            <a:off x="6578600" y="6731000"/>
            <a:ext cx="2413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562100"/>
            <a:ext cx="14490700" cy="5524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562100"/>
            <a:ext cx="3378200" cy="420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5621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4572000" y="1562100"/>
            <a:ext cx="3378200" cy="420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4572000" y="15621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1562100"/>
            <a:ext cx="3378200" cy="420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15621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1976100" y="1562100"/>
            <a:ext cx="3378200" cy="420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976100" y="15621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876300" y="6007100"/>
            <a:ext cx="14490700" cy="1066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60071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876300" y="7493000"/>
            <a:ext cx="14490700" cy="1117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74930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76300" y="78105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76300" y="81407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76300" y="84582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20" id="20"/>
          <p:cNvSpPr txBox="true"/>
          <p:nvPr/>
        </p:nvSpPr>
        <p:spPr>
          <a:xfrm>
            <a:off x="876300" y="2667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Module 3 : Test - Quel est votre style de Leadership ?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876300" y="6096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Durée : 10 minutes - Test individuel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104900" y="16002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689100" y="1600200"/>
            <a:ext cx="2565400" cy="105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QUESTION 1 : Face à un nouveau projet complexe, vous :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4775200" y="16002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5397500" y="1600200"/>
            <a:ext cx="2565400" cy="1231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QUESTION 2 : Un membre de votre équipe fait une erreur importante, vous :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470900" y="16002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9093200" y="1600200"/>
            <a:ext cx="2565400" cy="876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QUESTION 3 : Pour motiver votre équipe, vous privilégiez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2166600" y="16002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2801600" y="1600200"/>
            <a:ext cx="2565400" cy="876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QUESTION 4 : En cas de crise sur le chantier, vous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054100" y="60452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689100" y="6045200"/>
            <a:ext cx="136652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QUESTION 5 : Votre vision du leadership est :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76300" y="72009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Comptez vos réponses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876300" y="9017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Instructions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76300" y="1155700"/>
            <a:ext cx="1449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"Pour chaque situation, choisissez la réponse qui correspond le mieux à votre réaction naturelle. Soyez honnête avec vous-même."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689100" y="2730500"/>
            <a:ext cx="2565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a) Définissez précisément les tâches et supervisez de près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689100" y="3390900"/>
            <a:ext cx="2565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b) Consultez l'équipe et décidez ensemble de l'approche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689100" y="4051300"/>
            <a:ext cx="2565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c) Donnez l'objectif global et laissez l'équipe s'organiser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689100" y="4559300"/>
            <a:ext cx="2565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d) Inspirez une vision ambitieuse et motivez à l'innovation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5397500" y="2908300"/>
            <a:ext cx="25654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a) Expliquez clairement comment faire correctement et supervisez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5397500" y="3708400"/>
            <a:ext cx="2565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b) Discutez avec lui des causes et cherchez ensemble des solutions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5397500" y="4368800"/>
            <a:ext cx="2565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c) Lui faites confiance pour analyser et corriger lui-même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5397500" y="5029200"/>
            <a:ext cx="25654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d) Transformez l'erreur en opportunité d'apprentissage collectif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9093200" y="2552700"/>
            <a:ext cx="2565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a) Des objectifs clairs et un cadre structuré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9093200" y="3060700"/>
            <a:ext cx="2565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b) L'écoute des besoins et la participation aux décisions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9093200" y="3721100"/>
            <a:ext cx="2565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c) L'autonomie et la reconnaissance des compétences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9093200" y="4229100"/>
            <a:ext cx="2565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d) Une vision inspirante et des défis stimulants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2801600" y="2552700"/>
            <a:ext cx="25654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a) Prenez les décisions rapidement et donnez des ordres précis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2801600" y="3352800"/>
            <a:ext cx="2565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b) Réunissez l'équipe pour analyser et décider collectivement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2801600" y="4013200"/>
            <a:ext cx="2565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c) Faites confiance aux experts pour gérer la situation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2801600" y="4521200"/>
            <a:ext cx="2565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d) Mobilisez l'équipe autour d'un objectif commun urgent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689100" y="6286500"/>
            <a:ext cx="13665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a) Diriger c'est organiser, contrôler et garantir l'exécution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689100" y="6515100"/>
            <a:ext cx="13665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b) Diriger c'est faciliter, accompagner et impliquer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689100" y="6731000"/>
            <a:ext cx="13665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c) Diriger c'est déléguer, responsabiliser et faire grandir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689100" y="6946900"/>
            <a:ext cx="13665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d) Diriger c'est inspirer, transformer et innover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76300" y="74930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Majorité de A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= Style Directif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76300" y="78105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Majorité de B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= Style Participatif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76300" y="81407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Majorité de C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= Style Délégatif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76300" y="84582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Majorité de D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= Style Transformationnel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876300" y="87249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 i="true">
                <a:solidFill>
                  <a:srgbClr val="000000"/>
                </a:solidFill>
                <a:latin typeface="Poppins"/>
              </a:rPr>
              <a:t>Style : Test structuré, questions claires</a:t>
            </a:r>
            <a:endParaRPr lang="en-US" sz="1100"/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660400"/>
            <a:ext cx="14490700" cy="3568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660400"/>
            <a:ext cx="144907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2514600"/>
            <a:ext cx="144907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4279900"/>
            <a:ext cx="14490700" cy="3568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4279900"/>
            <a:ext cx="144907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6134100"/>
            <a:ext cx="144907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10" id="10"/>
          <p:cNvSpPr txBox="true"/>
          <p:nvPr/>
        </p:nvSpPr>
        <p:spPr>
          <a:xfrm>
            <a:off x="876300" y="1905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Module 3 : Interprétation du Test de Leadership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876300" y="4445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Comprendre votre style naturel et quand l'adapter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876300" y="6604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Profil 1 - LEADERSHIP DIRECTIF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876300" y="2514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Profil 2 - LEADERSHIP PARTICIPATIF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876300" y="42799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Profil 3 - LEADERSHIP DÉLÉGATIF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876300" y="61341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Profil 4 - LEADERSHIP TRANSFORMATIONNEL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876300" y="79375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CONCLUSION :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876300" y="8128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Forces :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1130300" y="9779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Efficace en situation de crise ou d'urgence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130300" y="11430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Clarté des instructions et des attentes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1130300" y="1308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Cadre rassurant pour les équipes peu expérimentées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1130300" y="14605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Rapidité de décision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1625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À développer :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130300" y="17907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Écoute et participation de l'équipe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130300" y="1943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Autonomie et responsabilisation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130300" y="21082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Flexibilité selon les situations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6300" y="22733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Quand l'utiliser :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Urgences, équipes débutantes, situations critiques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26670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Forces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130300" y="2832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Engagement élevé de l'équipe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130300" y="29972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Décisions de meilleure qualité grâce à l'intelligence collective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130300" y="31496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Développement de la cohésion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130300" y="33147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Adhésion aux décisions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76300" y="34798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À développer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130300" y="36322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Rapidité de décision en urgence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130300" y="37973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Capacité à trancher quand nécessaire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130300" y="39624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Gestion du temps en réunion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41275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Quand l'utiliser :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Projets complexes, décisions stratégiques, équipes expérimentées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876300" y="44450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Forces :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130300" y="45974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Autonomisation et responsabilisation maximale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130300" y="47625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Développement des compétences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130300" y="49276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Motivation par la confiance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130300" y="50927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Libération du temps du manager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876300" y="52451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À développer :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130300" y="54102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Suivi et accompagnement adaptés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130300" y="55753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Intervention quand nécessaire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130300" y="57404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Équilibre entre confiance et contrôle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6300" y="58928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Quand l'utiliser :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Équipes très compétentes et autonomes, experts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876300" y="62992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Forces :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64516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Vision inspirante et mobilisatrice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130300" y="66167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Innovation et créativité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130300" y="67818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Engagement émotionnel fort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130300" y="69469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Dépassement de soi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876300" y="70993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À développer :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130300" y="72644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Pragmatisme et gestion du quotidien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130300" y="74295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Attention aux détails opérationnels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130300" y="75946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Équilibre vision / réalité terrain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76300" y="77470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Quand l'utiliser :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Changements majeurs, innovation, transformation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76300" y="81534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Le meilleur leader sait ADAPTER son style selon :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130300" y="83439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Le niveau de compétence de l'équipe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130300" y="85090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L'urgence de la situation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130300" y="8674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La complexité du problème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130300" y="88265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Le contexte et les enjeux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749300" y="990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749300" y="1155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749300" y="1320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749300" y="1485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749300" y="1803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749300" y="1968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749300" y="2133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749300" y="2844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749300" y="3009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749300" y="3175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749300" y="3340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749300" y="3657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749300" y="3822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749300" y="3987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749300" y="4622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749300" y="4787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749300" y="4953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749300" y="5105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749300" y="5435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749300" y="5588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749300" y="5753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749300" y="6477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749300" y="6642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749300" y="6794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749300" y="6959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749300" y="7277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749300" y="7442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749300" y="7607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749300" y="8356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749300" y="8521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749300" y="8686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749300" y="8851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625600"/>
            <a:ext cx="14490700" cy="199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625600"/>
            <a:ext cx="3378200" cy="139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625600"/>
            <a:ext cx="558800" cy="165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4572000" y="1625600"/>
            <a:ext cx="3378200" cy="139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4572000" y="1625600"/>
            <a:ext cx="558800" cy="165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1625600"/>
            <a:ext cx="3378200" cy="139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1625600"/>
            <a:ext cx="558800" cy="165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1976100" y="1625600"/>
            <a:ext cx="3378200" cy="139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976100" y="1625600"/>
            <a:ext cx="558800" cy="165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876300" y="32131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3213100"/>
            <a:ext cx="558800" cy="165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876300" y="3924300"/>
            <a:ext cx="14490700" cy="2984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3924300"/>
            <a:ext cx="144907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76300" y="3924300"/>
            <a:ext cx="14490700" cy="914400"/>
          </a:xfrm>
          <a:prstGeom prst="roundRect">
            <a:avLst>
              <a:gd name="adj" fmla="val 2777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76300" y="3924300"/>
            <a:ext cx="241300" cy="914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9" id="19"/>
          <p:cNvSpPr/>
          <p:nvPr/>
        </p:nvSpPr>
        <p:spPr>
          <a:xfrm>
            <a:off x="1257300" y="5029200"/>
            <a:ext cx="14109700" cy="1244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1257300" y="5029200"/>
            <a:ext cx="14109700" cy="1244600"/>
          </a:xfrm>
          <a:prstGeom prst="roundRect">
            <a:avLst>
              <a:gd name="adj" fmla="val 204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1257300" y="5029200"/>
            <a:ext cx="241300" cy="1244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2" id="22"/>
          <p:cNvSpPr/>
          <p:nvPr/>
        </p:nvSpPr>
        <p:spPr>
          <a:xfrm>
            <a:off x="1625600" y="6464300"/>
            <a:ext cx="137287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3" id="23"/>
          <p:cNvSpPr/>
          <p:nvPr/>
        </p:nvSpPr>
        <p:spPr>
          <a:xfrm>
            <a:off x="1625600" y="6464300"/>
            <a:ext cx="13728700" cy="431800"/>
          </a:xfrm>
          <a:prstGeom prst="roundRect">
            <a:avLst>
              <a:gd name="adj" fmla="val 5882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4" id="24"/>
          <p:cNvSpPr/>
          <p:nvPr/>
        </p:nvSpPr>
        <p:spPr>
          <a:xfrm>
            <a:off x="1625600" y="6464300"/>
            <a:ext cx="241300" cy="431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5" id="25"/>
          <p:cNvSpPr txBox="true"/>
          <p:nvPr/>
        </p:nvSpPr>
        <p:spPr>
          <a:xfrm>
            <a:off x="876300" y="1905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Module 3 : Simulation - Gestion de Crise et Leadership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6300" y="4572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Durée : 30 minutes - Exercice en groupe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6731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CAS DE SIMULATION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876300" y="8890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"CRISE SUR LE CHANTIER : LE MERCREDI NOIR"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876300" y="11049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CONTEXTE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104900" y="16510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689100" y="16510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PROBLÈME 1 - SÉCURITÉ (Critique)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4775200" y="16510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5397500" y="16510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PROBLÈME 2 - MATÉRIEL (Urgent)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470900" y="16510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9093200" y="16510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PROBLÈME 3 - CLIENT (Important)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2166600" y="16510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2801600" y="1651000"/>
            <a:ext cx="2565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PROBLÈME 4 - ÉQUIPE (Important)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054100" y="32385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689100" y="32385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PROBLÈME 5 - ADMINISTRATIF (Urgent)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876300" y="37084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VOTRE MISSION (20 minutes)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384300" y="4000500"/>
            <a:ext cx="13982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ÉTAPE 1 (5 min) - PRIORISATION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752600" y="5105400"/>
            <a:ext cx="13601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ÉTAPE 2 (10 min) - PLAN D'ACTION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2133600" y="6540500"/>
            <a:ext cx="1322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ÉTAPE 3 (5 min) - PRÉSENTATION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876300" y="69977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GRILLE D'ANALYSE :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876300" y="79121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DÉBRIEFING :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6300" y="1320800"/>
            <a:ext cx="14490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Il est 9h30 un mercredi matin sur votre chantier de construction d'un immeuble de bureaux. Vous êtes le manager de chantier. Plusieurs problèmes surviennent simultanément :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689100" y="2032000"/>
            <a:ext cx="2565400" cy="876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Un ouvrier vient de faire une chute de 2 mètres (échafaudage). Il est conscient mais blessé à la jambe. Les secours sont appelés.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5397500" y="2032000"/>
            <a:ext cx="2565400" cy="990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La grue principale est en panne depuis 8h. Le réparateur ne peut venir qu'à 14h. Or, une livraison de béton arrive à 11h pour un coulage prévu.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9093200" y="2032000"/>
            <a:ext cx="25654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Le client vous appelle : il arrive pour une visite surprise dans 1h avec son banquier. Le chantier est en désordre.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2801600" y="2032000"/>
            <a:ext cx="2565400" cy="876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Deux corps de métier (maçons et électriciens) se disputent violemment sur qui doit intervenir en premier dans une zone. Le ton monte.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689100" y="3403600"/>
            <a:ext cx="136652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L'inspecteur du travail vous appelle : il veut des documents de conformité aujourd'hui avant 17h, ou risque d'arrêt de chantier.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384300" y="4152900"/>
            <a:ext cx="13982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En groupe, identifiez :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625600" y="4318000"/>
            <a:ext cx="13728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1. La priorité absolue (immédiate)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625600" y="4495800"/>
            <a:ext cx="13728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2. Les 3 actions urgentes (ordre)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625600" y="4660900"/>
            <a:ext cx="13728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3. Ce qui peut attendre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752600" y="5257800"/>
            <a:ext cx="13601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Pour chaque problème, définissez :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2006600" y="5422900"/>
            <a:ext cx="13347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Quel style de leadership adopter ?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2006600" y="5600700"/>
            <a:ext cx="13347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Actions immédiates concrètes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2006600" y="5765800"/>
            <a:ext cx="13347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Qui fait quoi ?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2006600" y="5930900"/>
            <a:ext cx="13347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Dans quel ordre ?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2006600" y="6096000"/>
            <a:ext cx="13347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Quelles délégations possibles ?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2133600" y="6705600"/>
            <a:ext cx="1322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Présentez votre stratégie de gestion de crise au groupe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130300" y="72136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Leadership directif : Quand ? Pourquoi ?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130300" y="73787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Leadership participatif : Quand ? Pourquoi ?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130300" y="75438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Leadership délégatif : Quand ? Pourquoi ?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130300" y="77089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Cohérence globale de l'approche ?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130300" y="81280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Quelles difficultés rencontrées ?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130300" y="8293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Comment avez-vous géré le stress ?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130300" y="84582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Quel a été votre style dominant ?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130300" y="86360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• Qu'auriez-vous fait différemment ?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876300" y="88265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Style : Cas réaliste, instructions détaillées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257300" y="4343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257300" y="4508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257300" y="4673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625600" y="5448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625600" y="5613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625600" y="5778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625600" y="5956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625600" y="6121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749300" y="7226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749300" y="7404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749300" y="7569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749300" y="7734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749300" y="8140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749300" y="8318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749300" y="8483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749300" y="8648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095500"/>
            <a:ext cx="9283700" cy="6527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262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139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889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489700"/>
            <a:ext cx="9283700" cy="2133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26200" y="66675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08000"/>
            <a:ext cx="92837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Module 4 :Communication Efficace sur Chantier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30226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Communication Claire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3022600"/>
            <a:ext cx="2413000" cy="1003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Coordination Inter-équipes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30226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Communication de Crise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4168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Feedback Régulier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612900"/>
            <a:ext cx="9283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Durée : 4 heures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3822700"/>
            <a:ext cx="2413000" cy="166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Messages concis, précis et adaptés au terrain. Éviter le jargon inutile et vérifier la compréhension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4165600"/>
            <a:ext cx="2413000" cy="194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Organiser des briefings quotidiens, utiliser des outils visuels, planifier les interfaces entre métiers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3822700"/>
            <a:ext cx="2413000" cy="166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Procédures claires, chaîne d'information rapide, gestion des émotions et de l'urgence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86700"/>
            <a:ext cx="87757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Points quotidiens, reconnaissance des efforts, correction constructive des écarts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21000" b="21000"/>
          <a:stretch>
            <a:fillRect/>
          </a:stretch>
        </p:blipFill>
        <p:spPr>
          <a:xfrm>
            <a:off x="6553200" y="2463800"/>
            <a:ext cx="304800" cy="1778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t="19000" b="19000"/>
          <a:stretch>
            <a:fillRect/>
          </a:stretch>
        </p:blipFill>
        <p:spPr>
          <a:xfrm>
            <a:off x="9740900" y="2463800"/>
            <a:ext cx="279400" cy="177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t="14000" b="14000"/>
          <a:stretch>
            <a:fillRect/>
          </a:stretch>
        </p:blipFill>
        <p:spPr>
          <a:xfrm>
            <a:off x="12941300" y="2463800"/>
            <a:ext cx="241300" cy="1778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7"/>
          <a:srcRect t="14000" b="14000"/>
          <a:stretch>
            <a:fillRect/>
          </a:stretch>
        </p:blipFill>
        <p:spPr>
          <a:xfrm>
            <a:off x="6578600" y="6858000"/>
            <a:ext cx="2413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095500"/>
            <a:ext cx="9283700" cy="6527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262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139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889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489700"/>
            <a:ext cx="9283700" cy="2133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26200" y="66675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08000"/>
            <a:ext cx="92837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Module 4 : Exercices Communication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3022600"/>
            <a:ext cx="2413000" cy="1003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QCM Communication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30226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Simulation Briefing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30226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Communication de Crise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4168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Outils Visuels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612900"/>
            <a:ext cx="9283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Durée exercices : 1h15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4165600"/>
            <a:ext cx="2413000" cy="194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15 questions sur la communication efficace, briefings, coordination et gestion des malentendus - Temps : 15 min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3822700"/>
            <a:ext cx="2413000" cy="194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Préparer et animer un briefing de chantier avec 15 personnes, gérer les questions et contraintes - Temps : 30 min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3822700"/>
            <a:ext cx="2413000" cy="194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Gérer une situation d'urgence : accident, retard critique, conflit majeur - Temps : 20 min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86700"/>
            <a:ext cx="87757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Créer des supports visuels simples pour améliorer la communication terrain (tableaux, plans)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14000" b="14000"/>
          <a:stretch>
            <a:fillRect/>
          </a:stretch>
        </p:blipFill>
        <p:spPr>
          <a:xfrm>
            <a:off x="6578600" y="2463800"/>
            <a:ext cx="241300" cy="1778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4"/>
          <a:srcRect t="21000" b="21000"/>
          <a:stretch>
            <a:fillRect/>
          </a:stretch>
        </p:blipFill>
        <p:spPr>
          <a:xfrm>
            <a:off x="9728200" y="2463800"/>
            <a:ext cx="304800" cy="177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4"/>
          <a:srcRect t="14000" b="14000"/>
          <a:stretch>
            <a:fillRect/>
          </a:stretch>
        </p:blipFill>
        <p:spPr>
          <a:xfrm>
            <a:off x="12941300" y="2463800"/>
            <a:ext cx="241300" cy="1778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4"/>
          <a:srcRect t="21000" b="21000"/>
          <a:stretch>
            <a:fillRect/>
          </a:stretch>
        </p:blipFill>
        <p:spPr>
          <a:xfrm>
            <a:off x="6553200" y="6858000"/>
            <a:ext cx="3048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749300"/>
            <a:ext cx="14490700" cy="815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749300"/>
            <a:ext cx="3378200" cy="2108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7493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4572000" y="749300"/>
            <a:ext cx="3378200" cy="2108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4572000" y="7493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749300"/>
            <a:ext cx="3378200" cy="2108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7493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1976100" y="749300"/>
            <a:ext cx="3378200" cy="2108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976100" y="7493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876300" y="3073400"/>
            <a:ext cx="3378200" cy="260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30734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4572000" y="3073400"/>
            <a:ext cx="3378200" cy="260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4572000" y="30734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7" id="17"/>
          <p:cNvSpPr/>
          <p:nvPr/>
        </p:nvSpPr>
        <p:spPr>
          <a:xfrm>
            <a:off x="8280400" y="3073400"/>
            <a:ext cx="3378200" cy="260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280400" y="30734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9" id="19"/>
          <p:cNvSpPr/>
          <p:nvPr/>
        </p:nvSpPr>
        <p:spPr>
          <a:xfrm>
            <a:off x="11976100" y="3073400"/>
            <a:ext cx="3378200" cy="260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11976100" y="30734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1" id="21"/>
          <p:cNvSpPr/>
          <p:nvPr/>
        </p:nvSpPr>
        <p:spPr>
          <a:xfrm>
            <a:off x="876300" y="5880100"/>
            <a:ext cx="3378200" cy="199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876300" y="58801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3" id="23"/>
          <p:cNvSpPr/>
          <p:nvPr/>
        </p:nvSpPr>
        <p:spPr>
          <a:xfrm>
            <a:off x="4572000" y="5880100"/>
            <a:ext cx="3378200" cy="199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4" id="24"/>
          <p:cNvSpPr/>
          <p:nvPr/>
        </p:nvSpPr>
        <p:spPr>
          <a:xfrm>
            <a:off x="4572000" y="58801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5" id="25"/>
          <p:cNvSpPr/>
          <p:nvPr/>
        </p:nvSpPr>
        <p:spPr>
          <a:xfrm>
            <a:off x="8280400" y="5880100"/>
            <a:ext cx="3378200" cy="199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6" id="26"/>
          <p:cNvSpPr/>
          <p:nvPr/>
        </p:nvSpPr>
        <p:spPr>
          <a:xfrm>
            <a:off x="8280400" y="58801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7" id="27"/>
          <p:cNvSpPr/>
          <p:nvPr/>
        </p:nvSpPr>
        <p:spPr>
          <a:xfrm>
            <a:off x="11976100" y="5880100"/>
            <a:ext cx="3378200" cy="199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8" id="28"/>
          <p:cNvSpPr/>
          <p:nvPr/>
        </p:nvSpPr>
        <p:spPr>
          <a:xfrm>
            <a:off x="11976100" y="58801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9" id="29"/>
          <p:cNvSpPr/>
          <p:nvPr/>
        </p:nvSpPr>
        <p:spPr>
          <a:xfrm>
            <a:off x="876300" y="8089900"/>
            <a:ext cx="4610100" cy="812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0" id="30"/>
          <p:cNvSpPr/>
          <p:nvPr/>
        </p:nvSpPr>
        <p:spPr>
          <a:xfrm>
            <a:off x="876300" y="80899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31" id="31"/>
          <p:cNvSpPr/>
          <p:nvPr/>
        </p:nvSpPr>
        <p:spPr>
          <a:xfrm>
            <a:off x="5816600" y="8089900"/>
            <a:ext cx="4610100" cy="812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2" id="32"/>
          <p:cNvSpPr/>
          <p:nvPr/>
        </p:nvSpPr>
        <p:spPr>
          <a:xfrm>
            <a:off x="5816600" y="80899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33" id="33"/>
          <p:cNvSpPr/>
          <p:nvPr/>
        </p:nvSpPr>
        <p:spPr>
          <a:xfrm>
            <a:off x="10744200" y="8089900"/>
            <a:ext cx="4610100" cy="812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4" id="34"/>
          <p:cNvSpPr/>
          <p:nvPr/>
        </p:nvSpPr>
        <p:spPr>
          <a:xfrm>
            <a:off x="10744200" y="80899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35" id="35"/>
          <p:cNvSpPr txBox="true"/>
          <p:nvPr/>
        </p:nvSpPr>
        <p:spPr>
          <a:xfrm>
            <a:off x="876300" y="2159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Module 4 : QCM Communication (15 questions)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5080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Durée : 15 minutes - Note sur 15 points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104900" y="7747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689100" y="774700"/>
            <a:ext cx="25654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1. Une communication efficace sur chantier doit être :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4775200" y="7747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5397500" y="774700"/>
            <a:ext cx="2565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2. Le briefing quotidien de chantier devrait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8470900" y="7747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9093200" y="774700"/>
            <a:ext cx="25654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3. Pour vérifier la compréhension d'une consigne, il faut :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2166600" y="7747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2801600" y="774700"/>
            <a:ext cx="2565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4. Un malentendu sur chantier doit être traité :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054100" y="30988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689100" y="3098800"/>
            <a:ext cx="25654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5. La communication visuelle sur chantier (plans, schémas) permet :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4762500" y="30988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6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5397500" y="3098800"/>
            <a:ext cx="25654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6. En cas de conflit entre équipes, le manager doit d'abord :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8470900" y="30988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7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9093200" y="3098800"/>
            <a:ext cx="2565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7. Un feedback constructif commence par :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2166600" y="30988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8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2801600" y="3098800"/>
            <a:ext cx="2565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8. La communication de crise nécessite :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054100" y="59182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9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689100" y="5918200"/>
            <a:ext cx="25654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9. Pour améliorer la coordination entre corps de métier :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4699000" y="59182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10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5397500" y="5918200"/>
            <a:ext cx="2565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10. Le langage non-verbal représente :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458200" y="59182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11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9093200" y="5918200"/>
            <a:ext cx="2565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11. Un bon communicant sait :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2115800" y="59182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12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2801600" y="5918200"/>
            <a:ext cx="25654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12. Les outils visuels (tableaux, planning mural) :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016000" y="81153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13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689100" y="8115300"/>
            <a:ext cx="3797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13. Pour gérer un retard critique :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5943600" y="81153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14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6629400" y="8115300"/>
            <a:ext cx="37973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14. La communication ascendante (équipe vers manager) :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0871200" y="81153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15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1569700" y="8115300"/>
            <a:ext cx="37973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15. Un climat de communication sain favorise :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943100" y="14478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Longue et détaillée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943100" y="1752600"/>
            <a:ext cx="2311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Concise, claire et adaptée au terrain ✓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943100" y="21844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Uniquement orale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943100" y="25019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Réservée aux chefs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5651500" y="13208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Durer au moins 1 heure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5651500" y="1638300"/>
            <a:ext cx="2311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Durer 10-15 minutes maximum avec objectifs clairs ✓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5651500" y="21844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Être fait par email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5651500" y="2501900"/>
            <a:ext cx="2311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Concerner seulement les chefs d'équipe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9347200" y="14478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La répéter 3 fois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9347200" y="1752600"/>
            <a:ext cx="23114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Demander à la personne de reformuler ce qu'elle a compris ✓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9347200" y="2438400"/>
            <a:ext cx="23114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Hausser le ton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9347200" y="2616200"/>
            <a:ext cx="23114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L'écrire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3055600" y="13208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En fin de journée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3055600" y="1638300"/>
            <a:ext cx="23114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Immédiatement pour éviter les erreurs et pertes de temps ✓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3055600" y="2311400"/>
            <a:ext cx="2311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Lors de la réunion hebdomadaire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3055600" y="2743200"/>
            <a:ext cx="23114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Par un tiers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1943100" y="3898900"/>
            <a:ext cx="2311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De remplacer totalement la communication orale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1943100" y="4445000"/>
            <a:ext cx="2311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De clarifier et compléter les explications verbales ✓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1943100" y="50038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De décorer les bureaux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1943100" y="5308600"/>
            <a:ext cx="2311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D'impressionner le client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5651500" y="37719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Sanctionner les responsables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5651500" y="4076700"/>
            <a:ext cx="2311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Écouter chaque partie séparément puis ensemble ✓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5651500" y="46355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Ignorer le problème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5651500" y="49403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Choisir un camp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9347200" y="3644900"/>
            <a:ext cx="23114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Les critiques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9347200" y="3835400"/>
            <a:ext cx="2311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Les faits observés de manière neutre ✓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9347200" y="4267200"/>
            <a:ext cx="23114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Des généralités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9347200" y="4457700"/>
            <a:ext cx="23114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Une menace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13055600" y="3644900"/>
            <a:ext cx="2311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De prendre son temps pour réfléchir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13055600" y="4076700"/>
            <a:ext cx="23114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Des messages clairs, rapides et une chaîne d'information définie ✓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13055600" y="47625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De minimiser la gravité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13055600" y="5067300"/>
            <a:ext cx="2311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De communiquer uniquement à la direction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1943100" y="65913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Les séparer au maximum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1943100" y="6896100"/>
            <a:ext cx="2311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Organiser des points de synchronisation réguliers ✓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1943100" y="7454900"/>
            <a:ext cx="23114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Laisser faire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1943100" y="76327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Imposer un planning rigide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5651500" y="63373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10% de la communication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5651500" y="6654800"/>
            <a:ext cx="23114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Plus de 50% de la communication ✓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5651500" y="72009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Rien d'important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5651500" y="75184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Uniquement pour les sourds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9347200" y="6337300"/>
            <a:ext cx="23114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Écouter autant qu'il parle ✓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13055600" y="6591300"/>
            <a:ext cx="23114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Facilitent la compréhension collective ✓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1943100" y="8420100"/>
            <a:ext cx="35433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Informer immédiatement toutes les parties prenantes ✓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6883400" y="8547100"/>
            <a:ext cx="3543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Doit être encouragée et facilitée ✓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11823700" y="8547100"/>
            <a:ext cx="35433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La remontée d'informations et l'innovation ✓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1574800" y="1473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1574800" y="1778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1574800" y="2209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1574800" y="2514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5270500" y="1346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7" id="117"/>
          <p:cNvSpPr txBox="true"/>
          <p:nvPr/>
        </p:nvSpPr>
        <p:spPr>
          <a:xfrm>
            <a:off x="5270500" y="1651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8" id="118"/>
          <p:cNvSpPr txBox="true"/>
          <p:nvPr/>
        </p:nvSpPr>
        <p:spPr>
          <a:xfrm>
            <a:off x="5270500" y="2209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9" id="119"/>
          <p:cNvSpPr txBox="true"/>
          <p:nvPr/>
        </p:nvSpPr>
        <p:spPr>
          <a:xfrm>
            <a:off x="5270500" y="2514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0" id="120"/>
          <p:cNvSpPr txBox="true"/>
          <p:nvPr/>
        </p:nvSpPr>
        <p:spPr>
          <a:xfrm>
            <a:off x="8966200" y="1473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1" id="121"/>
          <p:cNvSpPr txBox="true"/>
          <p:nvPr/>
        </p:nvSpPr>
        <p:spPr>
          <a:xfrm>
            <a:off x="8966200" y="1778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2" id="122"/>
          <p:cNvSpPr txBox="true"/>
          <p:nvPr/>
        </p:nvSpPr>
        <p:spPr>
          <a:xfrm>
            <a:off x="8966200" y="2451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3" id="123"/>
          <p:cNvSpPr txBox="true"/>
          <p:nvPr/>
        </p:nvSpPr>
        <p:spPr>
          <a:xfrm>
            <a:off x="8966200" y="2641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4" id="124"/>
          <p:cNvSpPr txBox="true"/>
          <p:nvPr/>
        </p:nvSpPr>
        <p:spPr>
          <a:xfrm>
            <a:off x="12674600" y="1346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5" id="125"/>
          <p:cNvSpPr txBox="true"/>
          <p:nvPr/>
        </p:nvSpPr>
        <p:spPr>
          <a:xfrm>
            <a:off x="12674600" y="1651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6" id="126"/>
          <p:cNvSpPr txBox="true"/>
          <p:nvPr/>
        </p:nvSpPr>
        <p:spPr>
          <a:xfrm>
            <a:off x="12674600" y="2336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7" id="127"/>
          <p:cNvSpPr txBox="true"/>
          <p:nvPr/>
        </p:nvSpPr>
        <p:spPr>
          <a:xfrm>
            <a:off x="12674600" y="2768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8" id="128"/>
          <p:cNvSpPr txBox="true"/>
          <p:nvPr/>
        </p:nvSpPr>
        <p:spPr>
          <a:xfrm>
            <a:off x="1574800" y="3911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9" id="129"/>
          <p:cNvSpPr txBox="true"/>
          <p:nvPr/>
        </p:nvSpPr>
        <p:spPr>
          <a:xfrm>
            <a:off x="1574800" y="4470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0" id="130"/>
          <p:cNvSpPr txBox="true"/>
          <p:nvPr/>
        </p:nvSpPr>
        <p:spPr>
          <a:xfrm>
            <a:off x="1574800" y="5029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1" id="131"/>
          <p:cNvSpPr txBox="true"/>
          <p:nvPr/>
        </p:nvSpPr>
        <p:spPr>
          <a:xfrm>
            <a:off x="1574800" y="5334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2" id="132"/>
          <p:cNvSpPr txBox="true"/>
          <p:nvPr/>
        </p:nvSpPr>
        <p:spPr>
          <a:xfrm>
            <a:off x="5270500" y="3797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3" id="133"/>
          <p:cNvSpPr txBox="true"/>
          <p:nvPr/>
        </p:nvSpPr>
        <p:spPr>
          <a:xfrm>
            <a:off x="5270500" y="4102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4" id="134"/>
          <p:cNvSpPr txBox="true"/>
          <p:nvPr/>
        </p:nvSpPr>
        <p:spPr>
          <a:xfrm>
            <a:off x="5270500" y="46609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5" id="135"/>
          <p:cNvSpPr txBox="true"/>
          <p:nvPr/>
        </p:nvSpPr>
        <p:spPr>
          <a:xfrm>
            <a:off x="5270500" y="4965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6" id="136"/>
          <p:cNvSpPr txBox="true"/>
          <p:nvPr/>
        </p:nvSpPr>
        <p:spPr>
          <a:xfrm>
            <a:off x="8966200" y="3670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7" id="137"/>
          <p:cNvSpPr txBox="true"/>
          <p:nvPr/>
        </p:nvSpPr>
        <p:spPr>
          <a:xfrm>
            <a:off x="8966200" y="3860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8" id="138"/>
          <p:cNvSpPr txBox="true"/>
          <p:nvPr/>
        </p:nvSpPr>
        <p:spPr>
          <a:xfrm>
            <a:off x="8966200" y="4292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9" id="139"/>
          <p:cNvSpPr txBox="true"/>
          <p:nvPr/>
        </p:nvSpPr>
        <p:spPr>
          <a:xfrm>
            <a:off x="8966200" y="4470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0" id="140"/>
          <p:cNvSpPr txBox="true"/>
          <p:nvPr/>
        </p:nvSpPr>
        <p:spPr>
          <a:xfrm>
            <a:off x="12674600" y="3670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1" id="141"/>
          <p:cNvSpPr txBox="true"/>
          <p:nvPr/>
        </p:nvSpPr>
        <p:spPr>
          <a:xfrm>
            <a:off x="12674600" y="4102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2" id="142"/>
          <p:cNvSpPr txBox="true"/>
          <p:nvPr/>
        </p:nvSpPr>
        <p:spPr>
          <a:xfrm>
            <a:off x="12674600" y="4775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3" id="143"/>
          <p:cNvSpPr txBox="true"/>
          <p:nvPr/>
        </p:nvSpPr>
        <p:spPr>
          <a:xfrm>
            <a:off x="12674600" y="5092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4" id="144"/>
          <p:cNvSpPr txBox="true"/>
          <p:nvPr/>
        </p:nvSpPr>
        <p:spPr>
          <a:xfrm>
            <a:off x="1574800" y="6604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5" id="145"/>
          <p:cNvSpPr txBox="true"/>
          <p:nvPr/>
        </p:nvSpPr>
        <p:spPr>
          <a:xfrm>
            <a:off x="1574800" y="6921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6" id="146"/>
          <p:cNvSpPr txBox="true"/>
          <p:nvPr/>
        </p:nvSpPr>
        <p:spPr>
          <a:xfrm>
            <a:off x="1574800" y="7467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7" id="147"/>
          <p:cNvSpPr txBox="true"/>
          <p:nvPr/>
        </p:nvSpPr>
        <p:spPr>
          <a:xfrm>
            <a:off x="1574800" y="7658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8" id="148"/>
          <p:cNvSpPr txBox="true"/>
          <p:nvPr/>
        </p:nvSpPr>
        <p:spPr>
          <a:xfrm>
            <a:off x="5270500" y="6362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9" id="149"/>
          <p:cNvSpPr txBox="true"/>
          <p:nvPr/>
        </p:nvSpPr>
        <p:spPr>
          <a:xfrm>
            <a:off x="5270500" y="6667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0" id="150"/>
          <p:cNvSpPr txBox="true"/>
          <p:nvPr/>
        </p:nvSpPr>
        <p:spPr>
          <a:xfrm>
            <a:off x="5270500" y="7226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1" id="151"/>
          <p:cNvSpPr txBox="true"/>
          <p:nvPr/>
        </p:nvSpPr>
        <p:spPr>
          <a:xfrm>
            <a:off x="5270500" y="7531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2" id="152"/>
          <p:cNvSpPr txBox="true"/>
          <p:nvPr/>
        </p:nvSpPr>
        <p:spPr>
          <a:xfrm>
            <a:off x="8966200" y="6362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3" id="153"/>
          <p:cNvSpPr txBox="true"/>
          <p:nvPr/>
        </p:nvSpPr>
        <p:spPr>
          <a:xfrm>
            <a:off x="12674600" y="6604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4" id="154"/>
          <p:cNvSpPr txBox="true"/>
          <p:nvPr/>
        </p:nvSpPr>
        <p:spPr>
          <a:xfrm>
            <a:off x="1574800" y="8445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5" id="155"/>
          <p:cNvSpPr txBox="true"/>
          <p:nvPr/>
        </p:nvSpPr>
        <p:spPr>
          <a:xfrm>
            <a:off x="6502400" y="8559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6" id="156"/>
          <p:cNvSpPr txBox="true"/>
          <p:nvPr/>
        </p:nvSpPr>
        <p:spPr>
          <a:xfrm>
            <a:off x="11442700" y="8559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6934200" y="1231900"/>
            <a:ext cx="8445500" cy="6654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6934200" y="1231900"/>
            <a:ext cx="8445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934200" y="3009900"/>
            <a:ext cx="8445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6934200" y="4787900"/>
            <a:ext cx="8445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6934200" y="6565900"/>
            <a:ext cx="8445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9" id="9"/>
          <p:cNvSpPr txBox="true"/>
          <p:nvPr/>
        </p:nvSpPr>
        <p:spPr>
          <a:xfrm>
            <a:off x="876300" y="4127500"/>
            <a:ext cx="5422900" cy="863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800" b="true">
                <a:solidFill>
                  <a:srgbClr val="100900"/>
                </a:solidFill>
                <a:latin typeface="Poppins"/>
              </a:rPr>
              <a:t>Sommaire</a:t>
            </a:r>
            <a:endParaRPr lang="en-US" sz="1100"/>
          </a:p>
        </p:txBody>
      </p:sp>
      <p:sp>
        <p:nvSpPr>
          <p:cNvPr name="TextBox 10" id="10"/>
          <p:cNvSpPr txBox="true"/>
          <p:nvPr/>
        </p:nvSpPr>
        <p:spPr>
          <a:xfrm>
            <a:off x="6934200" y="1231900"/>
            <a:ext cx="84455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01. Introduction au management technique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6934200" y="3009900"/>
            <a:ext cx="84455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02. Management coopératif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6934200" y="4787900"/>
            <a:ext cx="84455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03. Leadership et diversité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934200" y="6565900"/>
            <a:ext cx="84455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04. Communication efficace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6934200" y="1841500"/>
            <a:ext cx="84455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Comprendre les enjeux spécifiques du management dans un environnement technique du BTP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934200" y="3619500"/>
            <a:ext cx="84455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Principes de coopération et de collaboration au sein des équipes techniques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6934200" y="5397500"/>
            <a:ext cx="84455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Diriger avec empathie et autorité dans un contexte technique exigeant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6934200" y="7162800"/>
            <a:ext cx="84455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Améliorer la communication pour renforcer la coopération entre équipes</a:t>
            </a:r>
            <a:endParaRPr lang="en-US" sz="1100"/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749300"/>
            <a:ext cx="12700" cy="457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5" id="5"/>
          <p:cNvSpPr/>
          <p:nvPr/>
        </p:nvSpPr>
        <p:spPr>
          <a:xfrm>
            <a:off x="876300" y="1295400"/>
            <a:ext cx="14490700" cy="1409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295400"/>
            <a:ext cx="14490700" cy="1409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876300" y="3048000"/>
            <a:ext cx="14490700" cy="2019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3175000"/>
            <a:ext cx="7086600" cy="1905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3175000"/>
            <a:ext cx="7086600" cy="1905000"/>
          </a:xfrm>
          <a:prstGeom prst="roundRect">
            <a:avLst>
              <a:gd name="adj" fmla="val 1333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3175000"/>
            <a:ext cx="70866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8280400" y="3048000"/>
            <a:ext cx="7086600" cy="2019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280400" y="3048000"/>
            <a:ext cx="7086600" cy="2019300"/>
          </a:xfrm>
          <a:prstGeom prst="roundRect">
            <a:avLst>
              <a:gd name="adj" fmla="val 1257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280400" y="3048000"/>
            <a:ext cx="70866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4" id="14"/>
          <p:cNvSpPr/>
          <p:nvPr/>
        </p:nvSpPr>
        <p:spPr>
          <a:xfrm>
            <a:off x="876300" y="5130800"/>
            <a:ext cx="14490700" cy="180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876300" y="5219700"/>
            <a:ext cx="14490700" cy="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16" id="16"/>
          <p:cNvSpPr/>
          <p:nvPr/>
        </p:nvSpPr>
        <p:spPr>
          <a:xfrm>
            <a:off x="876300" y="5130800"/>
            <a:ext cx="7086600" cy="180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4140200" y="51308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8" id="18"/>
          <p:cNvSpPr/>
          <p:nvPr/>
        </p:nvSpPr>
        <p:spPr>
          <a:xfrm>
            <a:off x="4406900" y="5219700"/>
            <a:ext cx="12700" cy="2413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19" id="19"/>
          <p:cNvSpPr/>
          <p:nvPr/>
        </p:nvSpPr>
        <p:spPr>
          <a:xfrm>
            <a:off x="1130300" y="5524500"/>
            <a:ext cx="6578600" cy="139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8280400" y="5130800"/>
            <a:ext cx="7086600" cy="180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11544300" y="5130800"/>
            <a:ext cx="558800" cy="17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2" id="22"/>
          <p:cNvSpPr/>
          <p:nvPr/>
        </p:nvSpPr>
        <p:spPr>
          <a:xfrm>
            <a:off x="11811000" y="5219700"/>
            <a:ext cx="12700" cy="2413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23" id="23"/>
          <p:cNvSpPr/>
          <p:nvPr/>
        </p:nvSpPr>
        <p:spPr>
          <a:xfrm>
            <a:off x="8534400" y="5524500"/>
            <a:ext cx="65786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4" id="24"/>
          <p:cNvSpPr/>
          <p:nvPr/>
        </p:nvSpPr>
        <p:spPr>
          <a:xfrm>
            <a:off x="876300" y="6997700"/>
            <a:ext cx="14490700" cy="1917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5" id="25"/>
          <p:cNvSpPr/>
          <p:nvPr/>
        </p:nvSpPr>
        <p:spPr>
          <a:xfrm>
            <a:off x="876300" y="6997700"/>
            <a:ext cx="14490700" cy="876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6" id="26"/>
          <p:cNvSpPr/>
          <p:nvPr/>
        </p:nvSpPr>
        <p:spPr>
          <a:xfrm>
            <a:off x="876300" y="8026400"/>
            <a:ext cx="14490700" cy="876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27" id="27"/>
          <p:cNvSpPr txBox="true"/>
          <p:nvPr/>
        </p:nvSpPr>
        <p:spPr>
          <a:xfrm>
            <a:off x="876300" y="2159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Module 4 : Exercice - Simulation de Briefing de Chantier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876300" y="5080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Durée : 30 minutes - Exercice individuel puis collectif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130300" y="1371600"/>
            <a:ext cx="75946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CONTRAINTES DU JOUR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876300" y="28067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VOTRE MISSION :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130300" y="33274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ÉTAPE 1 : PRÉPARATION (10 minutes)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534400" y="32131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STRUCTURE DU BRIEFING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4368800" y="51689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130300" y="55245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ÉTAPE 2 : ANIMATION (15 minutes)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1734800" y="51689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534400" y="55245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ÉTAPE 3 : DÉBRIEFING (5 minutes)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876300" y="69977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GRILLE D'ÉVALUATION :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876300" y="80264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 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130300" y="7493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CONTEXTE :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130300" y="952500"/>
            <a:ext cx="142367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"Vous êtes chef de chantier. Lundi matin 7h45, vous devez animer le briefing quotidien avec 15 personnes : 4 maçons, 3 électriciens, 3 plombiers, 2 peintres, 2 manœuvres, 1 grutier.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384300" y="1587500"/>
            <a:ext cx="7340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Zone B bloquée jusqu'à 10h (inspection)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384300" y="1765300"/>
            <a:ext cx="7340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Livraison de matériaux à 11h (quelqu'un doit réceptionner)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384300" y="1955800"/>
            <a:ext cx="7340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Client visite à 15h (zone A doit être présentable)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384300" y="2146300"/>
            <a:ext cx="7340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Météo : pluie prévue à partir de 14h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384300" y="2324100"/>
            <a:ext cx="7340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Absence d'un électricien (maladie)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384300" y="2514600"/>
            <a:ext cx="7340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Deadline critique : coulage béton mercredi impératif"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130300" y="35179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Préparez votre briefing en définissant :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384300" y="36957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Les 3 objectifs prioritaires de la journée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384300" y="3886200"/>
            <a:ext cx="63246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L'organisation des équipes (qui fait quoi, où, quand)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384300" y="41910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Les points de vigilance et consignes de sécurité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384300" y="43688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Les points de coordination entre équipes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384300" y="45593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Le message de motivation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8788400" y="33909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Accueil et météo du jour (30 sec)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8788400" y="35814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Rappel objectif semaine (30 sec)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788400" y="37592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Objectifs de la journée (2 min)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788400" y="39497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Organisation par équipe (3 min)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788400" y="41402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Points de coordination (2 min)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788400" y="43180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Sécurité et vigilance (1 min)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8788400" y="45085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Questions/réponses (2 min)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8788400" y="46863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Motivation et mot de fin (30 sec)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8534400" y="48768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TOTAL : 12 minutes maximum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130300" y="57023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Par groupes de 5-6 personnes :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384300" y="5892800"/>
            <a:ext cx="63246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1 personne joue le chef de chantier (anime le briefing)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384300" y="6197600"/>
            <a:ext cx="63246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Les autres jouent les membres d'équipes (posent des questions, réagissent)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384300" y="65024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Durée du briefing : 12 minutes max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384300" y="6692900"/>
            <a:ext cx="63246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Observer : clarté, organisation, réponses aux questions, gestion du temps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8534400" y="57023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Feedback collectif :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8788400" y="58928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Points forts du briefing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8788400" y="60706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Points à améliorer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8788400" y="62611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Clarté des consignes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8788400" y="64516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Gestion des questions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8788400" y="6629400"/>
            <a:ext cx="6324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Motivation générée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130300" y="72009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Clarté des objectifs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130300" y="73914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Organisation logique du contenu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130300" y="75692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Concision (respect des 12 min)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130300" y="77597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Réponses aux questions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130300" y="82296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Consignes de sécurité claires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130300" y="84201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Coordination entre équipes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130300" y="86106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Gestion des contraintes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130300" y="87884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Message motivant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003300" y="1600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003300" y="1790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1003300" y="1981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1003300" y="2159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1003300" y="2349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1003300" y="2540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1003300" y="3721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1003300" y="38989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1003300" y="4203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1003300" y="4394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1003300" y="4584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8407400" y="3416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8407400" y="3594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8407400" y="3784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8407400" y="3975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8407400" y="41529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8407400" y="4343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8407400" y="45339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8407400" y="4711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1003300" y="5905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1003300" y="6223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1003300" y="6527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1003300" y="6718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8407400" y="5905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8407400" y="6096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8407400" y="6286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8407400" y="6464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8407400" y="6654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749300" y="7226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749300" y="7404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749300" y="7594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749300" y="7785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749300" y="8255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749300" y="8445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749300" y="8623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749300" y="8813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698500"/>
            <a:ext cx="12700" cy="317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5" id="5"/>
          <p:cNvSpPr/>
          <p:nvPr/>
        </p:nvSpPr>
        <p:spPr>
          <a:xfrm>
            <a:off x="876300" y="1104900"/>
            <a:ext cx="14490700" cy="4838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104900"/>
            <a:ext cx="14490700" cy="1638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2882900"/>
            <a:ext cx="144907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4495800"/>
            <a:ext cx="144907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6261100"/>
            <a:ext cx="14490700" cy="1841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6502400"/>
            <a:ext cx="4610100" cy="1612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876300" y="6502400"/>
            <a:ext cx="4610100" cy="1612900"/>
          </a:xfrm>
          <a:prstGeom prst="roundRect">
            <a:avLst>
              <a:gd name="adj" fmla="val 1574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76300" y="6502400"/>
            <a:ext cx="46101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5816600" y="6388100"/>
            <a:ext cx="4610100" cy="1727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5816600" y="6388100"/>
            <a:ext cx="4610100" cy="1727200"/>
          </a:xfrm>
          <a:prstGeom prst="roundRect">
            <a:avLst>
              <a:gd name="adj" fmla="val 147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5816600" y="6388100"/>
            <a:ext cx="46101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6" id="16"/>
          <p:cNvSpPr/>
          <p:nvPr/>
        </p:nvSpPr>
        <p:spPr>
          <a:xfrm>
            <a:off x="10744200" y="6261100"/>
            <a:ext cx="4610100" cy="1841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10744200" y="6261100"/>
            <a:ext cx="4610100" cy="1841500"/>
          </a:xfrm>
          <a:prstGeom prst="roundRect">
            <a:avLst>
              <a:gd name="adj" fmla="val 1379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10744200" y="6261100"/>
            <a:ext cx="46101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9" id="19"/>
          <p:cNvSpPr/>
          <p:nvPr/>
        </p:nvSpPr>
        <p:spPr>
          <a:xfrm>
            <a:off x="876300" y="8432800"/>
            <a:ext cx="144907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876300" y="8432800"/>
            <a:ext cx="70866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876300" y="8432800"/>
            <a:ext cx="558800" cy="165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2" id="22"/>
          <p:cNvSpPr/>
          <p:nvPr/>
        </p:nvSpPr>
        <p:spPr>
          <a:xfrm>
            <a:off x="8280400" y="8432800"/>
            <a:ext cx="70866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3" id="23"/>
          <p:cNvSpPr/>
          <p:nvPr/>
        </p:nvSpPr>
        <p:spPr>
          <a:xfrm>
            <a:off x="8280400" y="8432800"/>
            <a:ext cx="558800" cy="165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4" id="24"/>
          <p:cNvSpPr txBox="true"/>
          <p:nvPr/>
        </p:nvSpPr>
        <p:spPr>
          <a:xfrm>
            <a:off x="876300" y="2032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Module 4 : Exercice - Communication de Crise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76300" y="4826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Durée : 20 minutes - Jeu de rôle en binômes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6300" y="11049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CAS 1 : ACCIDENT (Critique)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28829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CAS 2 : RETARD CRITIQUE (Urgent)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876300" y="44958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CAS 3 : CONFLIT MAJEUR (Important)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876300" y="60452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DÉROULEMENT DE L'EXERCICE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130300" y="6654800"/>
            <a:ext cx="4114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PHASE 1 (5 min) : Choix et préparation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6057900" y="6540500"/>
            <a:ext cx="4114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PHASE 2 (10 min) : Jeu de rôle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0998200" y="6426200"/>
            <a:ext cx="4114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PHASE 3 (5 min) : Débriefing collectif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876300" y="82042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PRINCIPES DE COMMUNICATION DE CRISE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104900" y="84582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470900" y="8458200"/>
            <a:ext cx="30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130300" y="6985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SCÉNARIO DE CRISE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130300" y="9017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"10h30 sur votre chantier. Vous recevez 3 appels simultanés urgents :"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876300" y="12954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"Le responsable sécurité vous appelle : un ouvrier vient de se blesser à la main avec une scie circulaire. Blessure importante, pompiers en route. Chantier à l'arrêt. Plusieurs ouvriers sont choqués."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876300" y="15875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Votre communication immédiate doit couvrir :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130300" y="17526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Sécuriser la zone et les personnes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130300" y="19304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Informer qui ? (hiérarchie, inspection du travail, famille ?)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130300" y="21082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Dans quel ordre ?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130300" y="22860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Quel message aux équipes présentes ?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130300" y="24511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Comment gérer l'émotion collective ?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130300" y="26289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Redémarrage du chantier : quand et comment ?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6300" y="30734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"Le fournisseur principal vous appelle : la livraison prévue aujourd'hui est reportée de 3 jours. Cela bloque 70% de vos équipes dès demain matin."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876300" y="33655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Votre plan de communication :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35306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Qui informer en priorité ? (client, équipes, direction ?)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130300" y="37084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Quel message ? (transparent ou filtré ?)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130300" y="38862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Solutions alternatives à communiquer ?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130300" y="40640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Comment maintenir la motivation des équipes ?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130300" y="42291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Gestion de la relation client ?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876300" y="46863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"Un chef d'équipe vous appelle furieux : un autre corps de métier a détruit son travail de la veille. Il menace de quitter le chantier avec son équipe."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876300" y="49657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Stratégie de communication :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130300" y="51435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Qui contacter en premier ?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130300" y="53086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Comment calmer la situation par téléphone ?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130300" y="54864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Organisation d'une réunion : quand, avec qui ?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130300" y="56642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Message aux autres équipes ?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130300" y="5842000"/>
            <a:ext cx="14236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Comment éviter l'escalade ?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384300" y="69342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Chaque binôme choisit UN des 3 cas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384300" y="72263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Répartition des rôles : Manager / Interlocuteur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384300" y="75184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Préparation du plan de communication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6311900" y="68199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Simulation de l'appel téléphonique (3 min)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6311900" y="7112000"/>
            <a:ext cx="38608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Simulation de la communication aux équipes (3 min)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6311900" y="75184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Simulation du message à la hiérarchie/client (2 min)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6311900" y="78105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Feedback du partenaire (2 min)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0998200" y="6705600"/>
            <a:ext cx="4114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Questions clés :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1252200" y="68834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Avez-vous identifié les bonnes priorités ?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1252200" y="71628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Votre communication était-elle claire et rassurante ?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1252200" y="7454900"/>
            <a:ext cx="38608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Avez-vous géré l'émotion ?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1252200" y="7632700"/>
            <a:ext cx="38608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Qu'auriez-vous fait différemment ?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943100" y="8458200"/>
            <a:ext cx="60071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Rapidité : communiquer vite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943100" y="8636000"/>
            <a:ext cx="60071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Transparence : dire la vérité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943100" y="8813800"/>
            <a:ext cx="60071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Cohérence : même message à tous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9347200" y="8458200"/>
            <a:ext cx="60071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Empathie : reconnaître l'émotion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9347200" y="8636000"/>
            <a:ext cx="60071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Solutions : proposer des actions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9347200" y="8813800"/>
            <a:ext cx="60071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Suivi : points réguliers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749300" y="1778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749300" y="1955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749300" y="21209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749300" y="2298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749300" y="2476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749300" y="2654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749300" y="3556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749300" y="3733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749300" y="3911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749300" y="4076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749300" y="4254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749300" y="5156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749300" y="5334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749300" y="5511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749300" y="5689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749300" y="5854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1003300" y="6959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1003300" y="7251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1003300" y="7543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5930900" y="6845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5930900" y="7137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5930900" y="7543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5930900" y="78359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10871200" y="6896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10871200" y="7188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10871200" y="7480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10871200" y="7658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1574800" y="8483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1574800" y="8661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1574800" y="8826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8966200" y="8483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8966200" y="8661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8966200" y="8826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838200"/>
            <a:ext cx="14490700" cy="4648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838200"/>
            <a:ext cx="14490700" cy="266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3606800"/>
            <a:ext cx="144907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7061200"/>
            <a:ext cx="14490700" cy="180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7061200"/>
            <a:ext cx="33782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7061200"/>
            <a:ext cx="558800" cy="101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0" id="10"/>
          <p:cNvSpPr/>
          <p:nvPr/>
        </p:nvSpPr>
        <p:spPr>
          <a:xfrm>
            <a:off x="4572000" y="7061200"/>
            <a:ext cx="33782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4572000" y="7061200"/>
            <a:ext cx="558800" cy="101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2" id="12"/>
          <p:cNvSpPr/>
          <p:nvPr/>
        </p:nvSpPr>
        <p:spPr>
          <a:xfrm>
            <a:off x="8280400" y="7061200"/>
            <a:ext cx="33782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280400" y="7061200"/>
            <a:ext cx="558800" cy="101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4" id="14"/>
          <p:cNvSpPr/>
          <p:nvPr/>
        </p:nvSpPr>
        <p:spPr>
          <a:xfrm>
            <a:off x="11976100" y="7061200"/>
            <a:ext cx="33782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11976100" y="7061200"/>
            <a:ext cx="558800" cy="101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6" id="16"/>
          <p:cNvSpPr/>
          <p:nvPr/>
        </p:nvSpPr>
        <p:spPr>
          <a:xfrm>
            <a:off x="876300" y="8102600"/>
            <a:ext cx="46101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76300" y="8102600"/>
            <a:ext cx="558800" cy="101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8" id="18"/>
          <p:cNvSpPr/>
          <p:nvPr/>
        </p:nvSpPr>
        <p:spPr>
          <a:xfrm>
            <a:off x="5816600" y="8102600"/>
            <a:ext cx="46101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5816600" y="8102600"/>
            <a:ext cx="558800" cy="101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0" id="20"/>
          <p:cNvSpPr/>
          <p:nvPr/>
        </p:nvSpPr>
        <p:spPr>
          <a:xfrm>
            <a:off x="10744200" y="8102600"/>
            <a:ext cx="46101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10744200" y="8102600"/>
            <a:ext cx="558800" cy="101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2" id="22"/>
          <p:cNvSpPr txBox="true"/>
          <p:nvPr/>
        </p:nvSpPr>
        <p:spPr>
          <a:xfrm>
            <a:off x="876300" y="1270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100900"/>
                </a:solidFill>
                <a:latin typeface="Poppins"/>
              </a:rPr>
              <a:t>Module 4 : Exercice - Créer des Outils Visuels de Communication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76300" y="5588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OBJECTIF :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6300" y="8382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OUTIL 1 : TABLEAU DE PLANNING VISUEL HEBDOMADAIRE (5 min)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76300" y="36068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OUTIL 2 : PANNEAU DES CONSIGNES SÉCURITÉ (5 min)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6300" y="55499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BONUS : TABLEAU D'AVANCEMENT VISUEL (si temps disponible)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64135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PARTAGE ET FEEDBACK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876300" y="69215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PRINCIPES DES OUTILS VISUELS EFFICACES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104900" y="7086600"/>
            <a:ext cx="3048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689100" y="7073900"/>
            <a:ext cx="25654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6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DA9732"/>
                </a:solidFill>
                <a:ea typeface="&quot;Yeseva One&quot;"/>
              </a:rPr>
              <a:t>✓ Simple : l'essentiel uniquement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4775200" y="7086600"/>
            <a:ext cx="3048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5397500" y="7073900"/>
            <a:ext cx="25654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6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DA9732"/>
                </a:solidFill>
                <a:ea typeface="&quot;Yeseva One&quot;"/>
              </a:rPr>
              <a:t>✓ Visuel : plus d'images que de texte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8470900" y="7086600"/>
            <a:ext cx="3048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9093200" y="7073900"/>
            <a:ext cx="25654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6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DA9732"/>
                </a:solidFill>
                <a:ea typeface="&quot;Yeseva One&quot;"/>
              </a:rPr>
              <a:t>✓ Coloré : code couleur logique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2166600" y="7086600"/>
            <a:ext cx="3048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2801600" y="7073900"/>
            <a:ext cx="25654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6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DA9732"/>
                </a:solidFill>
                <a:ea typeface="&quot;Yeseva One&quot;"/>
              </a:rPr>
              <a:t>✓ Lisible : de loin et rapidement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054100" y="8115300"/>
            <a:ext cx="3048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689100" y="8115300"/>
            <a:ext cx="37973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6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DA9732"/>
                </a:solidFill>
                <a:ea typeface="&quot;Yeseva One&quot;"/>
              </a:rPr>
              <a:t>✓ Actualisé : mise à jour facile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5994400" y="8115300"/>
            <a:ext cx="3048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6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6629400" y="8115300"/>
            <a:ext cx="37973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6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DA9732"/>
                </a:solidFill>
                <a:ea typeface="&quot;Yeseva One&quot;"/>
              </a:rPr>
              <a:t>✓ Accessible : à hauteur des yeux, bien placé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0947400" y="8115300"/>
            <a:ext cx="3048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7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1569700" y="8115300"/>
            <a:ext cx="37973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6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DA9732"/>
                </a:solidFill>
                <a:ea typeface="&quot;Yeseva One&quot;"/>
              </a:rPr>
              <a:t>✓ Universel : compréhensible par tous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876300" y="4318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Durée : 10 minutes - Exercice pratique individuel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876300" y="6985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Concevoir 2 outils visuels simples pour améliorer la communication sur votre chantier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876300" y="9652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Consigne :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6300" y="10668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Sur une feuille A3, créez un planning mural visuel pour la semaine à venir de votre chantier.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876300" y="11811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Éléments à inclure :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12954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Grille : 5 jours (Lundi à Vendredi) x 4 zones de chantier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130300" y="14097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Code couleur par corps de métier :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384300" y="15113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Rouge = Maçonnerie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384300" y="16256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Bleu = Plomberie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384300" y="17399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Jaune = Électricité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384300" y="18542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Vert = Peinture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130300" y="19685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Symboles visuels :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384300" y="20828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⚠️ = Point de vigilance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384300" y="21971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🚧 = Zone à risque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384300" y="23114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✓ = Tâche validée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384300" y="24257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📦 = Livraison prévue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130300" y="25400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Grandes cases pour noter les tâches principales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130300" y="26543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Légende claire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130300" y="27686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Visible de loin (écriture grande)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876300" y="28702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Critères de qualité :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130300" y="29845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Lisible à 3 mètres de distance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130300" y="30988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Code couleur clair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130300" y="32131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Informations essentielles uniquement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130300" y="33274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Mise à jour facile possible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130300" y="34417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Compréhensible par tous (même non francophones)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876300" y="37338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Consigne :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876300" y="38354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Créez un panneau visuel A4 avec les 5 consignes de sécurité prioritaires de votre chantier.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876300" y="39497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Structure recommandée :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876300" y="40640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TITRE : "5 RÈGLES D'OR SÉCURITÉ"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130300" y="41656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[PICTOGRAMME CASQUE] Texte court : "Port du casque obligatoire"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130300" y="42799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[PICTOGRAMME CHAUSSURES] Texte court : "Chaussures de sécurité"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130300" y="43942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[PICTOGRAMME ZONE INTERDITE] Texte court : "Zone rouge interdite"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130300" y="45085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[PICTOGRAMME ÉCHAFAUDAGE] Texte court : "Vérifier avant montée"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130300" y="46228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[PICTOGRAMME TÉLÉPHONE] Texte court : "Urgence : 112 + Responsable"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876300" y="47371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Principes de conception :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130300" y="48514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Maximum 5 mots par consigne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130300" y="49657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 pictogramme = 1 consigne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130300" y="50673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Couleurs : vert (OK), rouge (interdit), orange (vigilance)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130300" y="51816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Police grande et grasse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130300" y="52959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Pas de phrases complètes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1130300" y="54102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Universel (compréhensible sans lire)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876300" y="56896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Créer un tableau avec :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1130300" y="58293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Liste des 10 tâches principales du mois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1130300" y="59436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3 colonnes : À FAIRE / EN COURS / TERMINÉ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1130300" y="60452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Post-it de couleur pour déplacer les tâches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1130300" y="61595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Responsable indiqué sur chaque post-it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1130300" y="62738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Deadline visible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1130300" y="65532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Montrez vos créations au groupe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1130300" y="66675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Échangez sur les bonnes idées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1130300" y="6781800"/>
            <a:ext cx="14236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Identifiez les outils que vous allez mettre en place dès lundi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876300" y="89281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 i="true">
                <a:solidFill>
                  <a:srgbClr val="000000"/>
                </a:solidFill>
                <a:latin typeface="Poppins"/>
              </a:rPr>
              <a:t>Style : Pratique, créatif, applicable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749300" y="1308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749300" y="1422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1003300" y="1524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1003300" y="1638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1003300" y="1752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1003300" y="1866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749300" y="1981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1003300" y="2095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1003300" y="2209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1003300" y="2324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1003300" y="2438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749300" y="2552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749300" y="2667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749300" y="2781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749300" y="2997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749300" y="3111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749300" y="3225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749300" y="3340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749300" y="3454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749300" y="4178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749300" y="4292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749300" y="4406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749300" y="4521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7" id="117"/>
          <p:cNvSpPr txBox="true"/>
          <p:nvPr/>
        </p:nvSpPr>
        <p:spPr>
          <a:xfrm>
            <a:off x="749300" y="4635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8" id="118"/>
          <p:cNvSpPr txBox="true"/>
          <p:nvPr/>
        </p:nvSpPr>
        <p:spPr>
          <a:xfrm>
            <a:off x="749300" y="4864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9" id="119"/>
          <p:cNvSpPr txBox="true"/>
          <p:nvPr/>
        </p:nvSpPr>
        <p:spPr>
          <a:xfrm>
            <a:off x="749300" y="4978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0" id="120"/>
          <p:cNvSpPr txBox="true"/>
          <p:nvPr/>
        </p:nvSpPr>
        <p:spPr>
          <a:xfrm>
            <a:off x="749300" y="5092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1" id="121"/>
          <p:cNvSpPr txBox="true"/>
          <p:nvPr/>
        </p:nvSpPr>
        <p:spPr>
          <a:xfrm>
            <a:off x="749300" y="5194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2" id="122"/>
          <p:cNvSpPr txBox="true"/>
          <p:nvPr/>
        </p:nvSpPr>
        <p:spPr>
          <a:xfrm>
            <a:off x="749300" y="5308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3" id="123"/>
          <p:cNvSpPr txBox="true"/>
          <p:nvPr/>
        </p:nvSpPr>
        <p:spPr>
          <a:xfrm>
            <a:off x="749300" y="5422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4" id="124"/>
          <p:cNvSpPr txBox="true"/>
          <p:nvPr/>
        </p:nvSpPr>
        <p:spPr>
          <a:xfrm>
            <a:off x="749300" y="5842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5" id="125"/>
          <p:cNvSpPr txBox="true"/>
          <p:nvPr/>
        </p:nvSpPr>
        <p:spPr>
          <a:xfrm>
            <a:off x="749300" y="5956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6" id="126"/>
          <p:cNvSpPr txBox="true"/>
          <p:nvPr/>
        </p:nvSpPr>
        <p:spPr>
          <a:xfrm>
            <a:off x="749300" y="6070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7" id="127"/>
          <p:cNvSpPr txBox="true"/>
          <p:nvPr/>
        </p:nvSpPr>
        <p:spPr>
          <a:xfrm>
            <a:off x="749300" y="6172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8" id="128"/>
          <p:cNvSpPr txBox="true"/>
          <p:nvPr/>
        </p:nvSpPr>
        <p:spPr>
          <a:xfrm>
            <a:off x="749300" y="6286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9" id="129"/>
          <p:cNvSpPr txBox="true"/>
          <p:nvPr/>
        </p:nvSpPr>
        <p:spPr>
          <a:xfrm>
            <a:off x="749300" y="6565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0" id="130"/>
          <p:cNvSpPr txBox="true"/>
          <p:nvPr/>
        </p:nvSpPr>
        <p:spPr>
          <a:xfrm>
            <a:off x="749300" y="6680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1" id="131"/>
          <p:cNvSpPr txBox="true"/>
          <p:nvPr/>
        </p:nvSpPr>
        <p:spPr>
          <a:xfrm>
            <a:off x="749300" y="6794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3657600"/>
            <a:ext cx="14490700" cy="3352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3937000"/>
            <a:ext cx="14490700" cy="127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6" id="6"/>
          <p:cNvSpPr/>
          <p:nvPr/>
        </p:nvSpPr>
        <p:spPr>
          <a:xfrm>
            <a:off x="876300" y="3657600"/>
            <a:ext cx="4610100" cy="3352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2908300" y="3657600"/>
            <a:ext cx="558800" cy="558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8" id="8"/>
          <p:cNvSpPr/>
          <p:nvPr/>
        </p:nvSpPr>
        <p:spPr>
          <a:xfrm>
            <a:off x="3175000" y="3937000"/>
            <a:ext cx="12700" cy="7493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9" id="9"/>
          <p:cNvSpPr/>
          <p:nvPr/>
        </p:nvSpPr>
        <p:spPr>
          <a:xfrm>
            <a:off x="1130300" y="4876800"/>
            <a:ext cx="4114800" cy="2133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5816600" y="3657600"/>
            <a:ext cx="4610100" cy="3352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7835900" y="3657600"/>
            <a:ext cx="558800" cy="558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2" id="12"/>
          <p:cNvSpPr/>
          <p:nvPr/>
        </p:nvSpPr>
        <p:spPr>
          <a:xfrm>
            <a:off x="8102600" y="3937000"/>
            <a:ext cx="12700" cy="7493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13" id="13"/>
          <p:cNvSpPr/>
          <p:nvPr/>
        </p:nvSpPr>
        <p:spPr>
          <a:xfrm>
            <a:off x="6057900" y="4876800"/>
            <a:ext cx="4114800" cy="2133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10744200" y="3657600"/>
            <a:ext cx="4610100" cy="3352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12776200" y="3657600"/>
            <a:ext cx="558800" cy="558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6" id="16"/>
          <p:cNvSpPr/>
          <p:nvPr/>
        </p:nvSpPr>
        <p:spPr>
          <a:xfrm>
            <a:off x="13042900" y="3937000"/>
            <a:ext cx="12700" cy="7493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17" id="17"/>
          <p:cNvSpPr/>
          <p:nvPr/>
        </p:nvSpPr>
        <p:spPr>
          <a:xfrm>
            <a:off x="10998200" y="4876800"/>
            <a:ext cx="4114800" cy="1752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18" id="18"/>
          <p:cNvSpPr txBox="true"/>
          <p:nvPr/>
        </p:nvSpPr>
        <p:spPr>
          <a:xfrm>
            <a:off x="876300" y="21082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Module 5 : Gestion du Temps et des Priorités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130300" y="4876800"/>
            <a:ext cx="41148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Priorisation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057900" y="4876800"/>
            <a:ext cx="41148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Planification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10998200" y="4876800"/>
            <a:ext cx="41148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Organisation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29972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Durée : 3 heures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130300" y="5511800"/>
            <a:ext cx="41148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Matrice Eisenhower (Urgent/Important), identification des priorités, gestion des sollicitations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6057900" y="5511800"/>
            <a:ext cx="41148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Planning hebdomadaire, diagramme de Gantt, anticipation des pics d'activité, marges de sécurité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0998200" y="5511800"/>
            <a:ext cx="41148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Délégation efficace, gestion des interruptions, outils de suivi, rituels de management</a:t>
            </a:r>
            <a:endParaRPr lang="en-US" sz="1100"/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3"/>
          <a:srcRect l="0" r="0"/>
          <a:stretch>
            <a:fillRect/>
          </a:stretch>
        </p:blipFill>
        <p:spPr>
          <a:xfrm>
            <a:off x="3060700" y="3822700"/>
            <a:ext cx="241300" cy="2413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4"/>
          <a:srcRect l="6000" r="6000"/>
          <a:stretch>
            <a:fillRect/>
          </a:stretch>
        </p:blipFill>
        <p:spPr>
          <a:xfrm>
            <a:off x="8013700" y="3822700"/>
            <a:ext cx="215900" cy="2413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5"/>
          <a:srcRect l="0" r="0"/>
          <a:stretch>
            <a:fillRect/>
          </a:stretch>
        </p:blipFill>
        <p:spPr>
          <a:xfrm>
            <a:off x="12928600" y="3822700"/>
            <a:ext cx="2413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095500"/>
            <a:ext cx="9283700" cy="6527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262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139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095500"/>
            <a:ext cx="2921000" cy="4203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88900" y="22860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489700"/>
            <a:ext cx="9283700" cy="2133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26200" y="66675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08000"/>
            <a:ext cx="92837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Module 5 : Exercices Gestion du Temps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30226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Matrice Eisenhower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3022600"/>
            <a:ext cx="2413000" cy="1003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Planification Hebdomadaire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30226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Diagramme de Gantt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4168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Gestion des Imprévus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612900"/>
            <a:ext cx="9283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Durée exercices : 1 heure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3822700"/>
            <a:ext cx="2413000" cy="194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Classer 20 tâches de chantier dans la matrice Urgent/Important et définir les priorités - Temps : 20 min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4165600"/>
            <a:ext cx="2413000" cy="1943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Créer un planning réaliste pour un chantier de rénovation avec contraintes et ressources - Temps : 25 min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3822700"/>
            <a:ext cx="2413000" cy="166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Construire un Gantt simple avec dépendances entre tâches et chemin critique - Temps : 10 min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86700"/>
            <a:ext cx="87757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Réajuster un planning face à un retard de livraison et optimiser les ressources - Temps : 5 min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14000" b="14000"/>
          <a:stretch>
            <a:fillRect/>
          </a:stretch>
        </p:blipFill>
        <p:spPr>
          <a:xfrm>
            <a:off x="6578600" y="2463800"/>
            <a:ext cx="241300" cy="1778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4"/>
          <a:srcRect t="9000" b="9000"/>
          <a:stretch>
            <a:fillRect/>
          </a:stretch>
        </p:blipFill>
        <p:spPr>
          <a:xfrm>
            <a:off x="9779000" y="2463800"/>
            <a:ext cx="215900" cy="177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5"/>
          <a:srcRect t="14000" b="14000"/>
          <a:stretch>
            <a:fillRect/>
          </a:stretch>
        </p:blipFill>
        <p:spPr>
          <a:xfrm>
            <a:off x="12941300" y="2463800"/>
            <a:ext cx="241300" cy="1778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6"/>
          <a:srcRect t="9000" b="9000"/>
          <a:stretch>
            <a:fillRect/>
          </a:stretch>
        </p:blipFill>
        <p:spPr>
          <a:xfrm>
            <a:off x="6591300" y="6858000"/>
            <a:ext cx="2159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901700"/>
            <a:ext cx="144907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6731000" y="1384300"/>
            <a:ext cx="1257300" cy="482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6" id="6"/>
          <p:cNvSpPr/>
          <p:nvPr/>
        </p:nvSpPr>
        <p:spPr>
          <a:xfrm>
            <a:off x="8242300" y="1384300"/>
            <a:ext cx="1257300" cy="482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8242300" y="1981200"/>
            <a:ext cx="1257300" cy="482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8" id="8"/>
          <p:cNvSpPr/>
          <p:nvPr/>
        </p:nvSpPr>
        <p:spPr>
          <a:xfrm>
            <a:off x="6731000" y="1981200"/>
            <a:ext cx="1257300" cy="482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76300" y="3352800"/>
            <a:ext cx="14490700" cy="3429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3352800"/>
            <a:ext cx="3378200" cy="3429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876300" y="33528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2" id="12"/>
          <p:cNvSpPr/>
          <p:nvPr/>
        </p:nvSpPr>
        <p:spPr>
          <a:xfrm>
            <a:off x="4572000" y="3352800"/>
            <a:ext cx="3378200" cy="3429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4572000" y="33528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4" id="14"/>
          <p:cNvSpPr/>
          <p:nvPr/>
        </p:nvSpPr>
        <p:spPr>
          <a:xfrm>
            <a:off x="8280400" y="3352800"/>
            <a:ext cx="3378200" cy="3429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8280400" y="33528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6" id="16"/>
          <p:cNvSpPr/>
          <p:nvPr/>
        </p:nvSpPr>
        <p:spPr>
          <a:xfrm>
            <a:off x="11976100" y="3352800"/>
            <a:ext cx="3378200" cy="3429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11976100" y="33528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8" id="18"/>
          <p:cNvSpPr/>
          <p:nvPr/>
        </p:nvSpPr>
        <p:spPr>
          <a:xfrm>
            <a:off x="876300" y="8458200"/>
            <a:ext cx="12700" cy="292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19" id="19"/>
          <p:cNvSpPr txBox="true"/>
          <p:nvPr/>
        </p:nvSpPr>
        <p:spPr>
          <a:xfrm>
            <a:off x="876300" y="2667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Module 5 : Exercice 1 - Matrice Eisenhower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876300" y="6096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Durée : 20 minutes - Prioriser 20 tâches de chantier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876300" y="901700"/>
            <a:ext cx="560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Quadrant 1 : URGENT ET IMPORTANT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7264400" y="15621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S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9753600" y="901700"/>
            <a:ext cx="560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Quadrant 2 : IMPORTANT MAIS PAS URGENT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24900" y="15621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W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9753600" y="2032000"/>
            <a:ext cx="560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Quadrant 3 : URGENT MAIS PAS IMPORTANT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50300" y="21463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O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2032000"/>
            <a:ext cx="560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Quadrant 4 : NI URGENT NI IMPORTANT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7277100" y="21463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T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876300" y="30734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LISTE DES 20 TÂCHES DU JOUR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104900" y="33909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4775200" y="33909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470900" y="33909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2166600" y="33909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76300" y="69088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CORRIGÉ SUGGÉRÉ :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76300" y="7315200"/>
            <a:ext cx="6921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Quadrant 1 (Urgent &amp; Important) :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7823200"/>
            <a:ext cx="6921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Quadrant 2 (Important pas Urgent)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8432800" y="7315200"/>
            <a:ext cx="6921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Quadrant 3 (Urgent pas Important) :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8432800" y="7823200"/>
            <a:ext cx="6921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Quadrant 4 (Ni Urgent ni Important) :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876300" y="1320800"/>
            <a:ext cx="560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→ À FAIRE IMMÉDIATEMENT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876300" y="1536700"/>
            <a:ext cx="560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Exemple : Accident sur chantier, panne critique, inspection imprévue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9753600" y="1320800"/>
            <a:ext cx="560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→ À PLANIFIER (le plus stratégique !)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9753600" y="1536700"/>
            <a:ext cx="560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Exemple : Formation équipe, maintenance préventive, amélioration des process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9753600" y="2451100"/>
            <a:ext cx="560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→ À DÉLÉGUER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9753600" y="2667000"/>
            <a:ext cx="560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Exemple : Appels non critiques, demandes mineures, certains emails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876300" y="2451100"/>
            <a:ext cx="560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→ À ÉLIMINER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6300" y="2667000"/>
            <a:ext cx="560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Exemple : Réunions inutiles, tâches superflues, distractions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943100" y="33909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1. Répondre à un email du client sur un détail esthétique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943100" y="4064000"/>
            <a:ext cx="2311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2. Gérer une fuite d'eau importante dans zone A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943100" y="45847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3. Préparer la réunion de planification du mois prochain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943100" y="52451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4. Répondre à un appel d'un fournisseur pour une promo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943100" y="59055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5. Former un nouvel ouvrier aux consignes de sécurité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5651500" y="3390900"/>
            <a:ext cx="2311400" cy="876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6. Remplir le rapport de chantier hebdomadaire (deadline aujourd'hui)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5651500" y="43561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7. Réparer l'échafaudage instable signalé ce matin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5651500" y="50165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8. Lire les 50 emails non urgents accumulés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5651500" y="56896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9. Faire le point avec le chef d'équipe démotivé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5651500" y="6350000"/>
            <a:ext cx="2311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10. Acheter des fournitures de bureau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9347200" y="3390900"/>
            <a:ext cx="2311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11. Réorganiser votre bureau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9347200" y="37719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12. Préparer le planning de la semaine prochaine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9347200" y="44323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13. Gérer une livraison de matériaux qui arrive dans 1h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9347200" y="5092700"/>
            <a:ext cx="2311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14. Discuter café avec un collègue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9347200" y="5473700"/>
            <a:ext cx="23114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15. Valider les heures supplémentaires de la semaine (paie demain)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3055600" y="3390900"/>
            <a:ext cx="2311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16. Mettre à jour le tableau de bord de performance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3055600" y="3911600"/>
            <a:ext cx="23114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17. Appeler l'inspection du travail qui vous a laissé un message urgent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3055600" y="4724400"/>
            <a:ext cx="23114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18. Trier vos photos de chantier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3055600" y="5245100"/>
            <a:ext cx="2311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19. Anticiper les besoins en main d'œuvre du trimestre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3055600" y="5905500"/>
            <a:ext cx="23114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20. Participer à une réunion dont vous n'êtes pas vraiment concerné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876300" y="7569200"/>
            <a:ext cx="6921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→ 2, 7, 13, 17, 6, 15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876300" y="8089900"/>
            <a:ext cx="6921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→ 3, 5, 9, 12, 16, 19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8432800" y="7569200"/>
            <a:ext cx="6921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→ 1, 4, 10, 20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8432800" y="8089900"/>
            <a:ext cx="6921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→ 8, 11, 14, 18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130300" y="8458200"/>
            <a:ext cx="14236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PRINCIPE CLÉ :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Les managers efficaces passent 60% de leur temps sur le Quadrant 2 (Important/Pas Urgent) car c'est là que se joue la performance à long terme !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574800" y="3416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574800" y="4089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574800" y="46101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574800" y="5270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574800" y="5930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5270500" y="3416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5270500" y="4381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5270500" y="5041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5270500" y="57150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5270500" y="6375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8966200" y="3416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8966200" y="3797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8966200" y="44577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8966200" y="51181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8966200" y="54991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12674600" y="3416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12674600" y="39370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12674600" y="47498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12674600" y="5270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12674600" y="5930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876300"/>
            <a:ext cx="14490700" cy="1282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876300"/>
            <a:ext cx="14490700" cy="1282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876300"/>
            <a:ext cx="5588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876300" y="2235200"/>
            <a:ext cx="14490700" cy="1231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2235200"/>
            <a:ext cx="14490700" cy="1231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2235200"/>
            <a:ext cx="14490700" cy="1231900"/>
          </a:xfrm>
          <a:prstGeom prst="roundRect">
            <a:avLst>
              <a:gd name="adj" fmla="val 2061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2235200"/>
            <a:ext cx="241300" cy="1231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876300" y="3530600"/>
            <a:ext cx="14490700" cy="2540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76300" y="3530600"/>
            <a:ext cx="14490700" cy="2540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76300" y="6146800"/>
            <a:ext cx="14490700" cy="1409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6146800"/>
            <a:ext cx="14490700" cy="14097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5" id="15"/>
          <p:cNvSpPr/>
          <p:nvPr/>
        </p:nvSpPr>
        <p:spPr>
          <a:xfrm>
            <a:off x="876300" y="7632700"/>
            <a:ext cx="14490700" cy="1231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7632700"/>
            <a:ext cx="14490700" cy="1231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TextBox 17" id="17"/>
          <p:cNvSpPr txBox="true"/>
          <p:nvPr/>
        </p:nvSpPr>
        <p:spPr>
          <a:xfrm>
            <a:off x="876300" y="2540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Module 5 : Exercice 2 - Planification Hebdomadaire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876300" y="5969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Durée : 25 minutes - Organiser sa semaine efficacement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104900" y="9144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1689100" y="914400"/>
            <a:ext cx="136652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EXPLICATION DU CONCEPT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1384300" y="2324100"/>
            <a:ext cx="13982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PRINCIPES CLÉS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35306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MINI-EXERCICE PRATIQUE (15 min)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76300" y="37719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CONTEXTE SIMPLIFIÉ :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6300" y="42037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CONTRAINTES :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76300" y="50673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TÂCHES À PLANIFIER :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130300" y="6235700"/>
            <a:ext cx="73025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VOTRE MISSION :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143000" y="7734300"/>
            <a:ext cx="123952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QUESTIONS DE RÉFLEXION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689100" y="1155700"/>
            <a:ext cx="13665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Une bonne planification hebdomadaire permet de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943100" y="13716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Anticiper les tâches importantes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943100" y="15875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Éviter les oublis et la procrastination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943100" y="18034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Optimiser l'utilisation des ressources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943100" y="20193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Réduire le stress lié aux imprévus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625600" y="2578100"/>
            <a:ext cx="13728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Bloquer du temps pour les priorités (Quadrant 2)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625600" y="2794000"/>
            <a:ext cx="13728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Prévoir des marges pour les imprévus (15-20%)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625600" y="3009900"/>
            <a:ext cx="13728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Regrouper les tâches similaires (batch processing)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625600" y="3225800"/>
            <a:ext cx="13728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Définir 3 objectifs majeurs par semaine maximum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876300" y="39878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Vous gérez un petit chantier avec 6 personnes. Semaine du 20-24 janvier.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130300" y="4406900"/>
            <a:ext cx="14236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Lundi : Livraison matériaux à 9h (1 personne pour réceptionner)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130300" y="4635500"/>
            <a:ext cx="14236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Mercredi après-midi : Inspection obligatoire (tout le monde présent)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130300" y="4851400"/>
            <a:ext cx="14236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Vendredi : Deadline coulage dalle zone A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130300" y="5270500"/>
            <a:ext cx="14236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Préparation zone A pour coulage (2 jours, 4 personnes)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130300" y="5499100"/>
            <a:ext cx="14236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Installation électrique zone B (1,5 jours, 2 personnes)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130300" y="5715000"/>
            <a:ext cx="14236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Nettoyage général (0,5 jour, 2 personnes)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130300" y="5930900"/>
            <a:ext cx="14236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Formation sécurité nouvelle procédure (2h, tous)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130300" y="6477000"/>
            <a:ext cx="7302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Sur une feuille, dessinez un planning simple :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130300" y="6692900"/>
            <a:ext cx="7302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Lun | Mar | Mer | Jeu | Ven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130300" y="6896100"/>
            <a:ext cx="7302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Équipe 1: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7112000"/>
            <a:ext cx="7302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Équipe 2: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130300" y="7327900"/>
            <a:ext cx="73025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Remplissez avec les tâches en respectant les contraintes.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397000" y="7975600"/>
            <a:ext cx="1214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Où placez-vous la formation sécurité ?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397000" y="8191500"/>
            <a:ext cx="1214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Comment gérez-vous la réception de livraison ?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397000" y="8420100"/>
            <a:ext cx="1214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Avez-vous prévu du temps pour les imprévus ?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143000" y="8623300"/>
            <a:ext cx="12395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CONSEIL PRO :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Planifiez vos semaines le vendredi après-midi pour démarrer le lundi sereinement !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574800" y="13970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574800" y="1612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574800" y="18288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574800" y="20447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257300" y="2603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257300" y="2819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257300" y="3035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257300" y="32512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749300" y="4432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749300" y="4660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749300" y="48768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749300" y="5295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749300" y="5524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749300" y="5740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749300" y="5956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016000" y="80010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016000" y="8216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016000" y="8445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244600"/>
            <a:ext cx="144907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244600"/>
            <a:ext cx="33782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2446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4572000" y="1244600"/>
            <a:ext cx="33782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4572000" y="12446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1244600"/>
            <a:ext cx="33782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12446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1976100" y="1244600"/>
            <a:ext cx="33782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1976100" y="12446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876300" y="2159000"/>
            <a:ext cx="144907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21590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876300" y="24384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27305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76300" y="3670300"/>
            <a:ext cx="14490700" cy="2171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76300" y="4064000"/>
            <a:ext cx="3378200" cy="647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76300" y="4064000"/>
            <a:ext cx="3378200" cy="647700"/>
          </a:xfrm>
          <a:prstGeom prst="roundRect">
            <a:avLst>
              <a:gd name="adj" fmla="val 3921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0" id="20"/>
          <p:cNvSpPr/>
          <p:nvPr/>
        </p:nvSpPr>
        <p:spPr>
          <a:xfrm>
            <a:off x="876300" y="4064000"/>
            <a:ext cx="33782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1" id="21"/>
          <p:cNvSpPr/>
          <p:nvPr/>
        </p:nvSpPr>
        <p:spPr>
          <a:xfrm>
            <a:off x="4572000" y="3924300"/>
            <a:ext cx="3378200" cy="774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4572000" y="3924300"/>
            <a:ext cx="3378200" cy="774700"/>
          </a:xfrm>
          <a:prstGeom prst="roundRect">
            <a:avLst>
              <a:gd name="adj" fmla="val 3278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3" id="23"/>
          <p:cNvSpPr/>
          <p:nvPr/>
        </p:nvSpPr>
        <p:spPr>
          <a:xfrm>
            <a:off x="4572000" y="3924300"/>
            <a:ext cx="33782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4" id="24"/>
          <p:cNvSpPr/>
          <p:nvPr/>
        </p:nvSpPr>
        <p:spPr>
          <a:xfrm>
            <a:off x="8280400" y="3797300"/>
            <a:ext cx="33782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5" id="25"/>
          <p:cNvSpPr/>
          <p:nvPr/>
        </p:nvSpPr>
        <p:spPr>
          <a:xfrm>
            <a:off x="8280400" y="3797300"/>
            <a:ext cx="3378200" cy="901700"/>
          </a:xfrm>
          <a:prstGeom prst="roundRect">
            <a:avLst>
              <a:gd name="adj" fmla="val 2816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6" id="26"/>
          <p:cNvSpPr/>
          <p:nvPr/>
        </p:nvSpPr>
        <p:spPr>
          <a:xfrm>
            <a:off x="8280400" y="3797300"/>
            <a:ext cx="33782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7" id="27"/>
          <p:cNvSpPr/>
          <p:nvPr/>
        </p:nvSpPr>
        <p:spPr>
          <a:xfrm>
            <a:off x="11976100" y="3670300"/>
            <a:ext cx="3378200" cy="1041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8" id="28"/>
          <p:cNvSpPr/>
          <p:nvPr/>
        </p:nvSpPr>
        <p:spPr>
          <a:xfrm>
            <a:off x="11976100" y="3670300"/>
            <a:ext cx="3378200" cy="1041400"/>
          </a:xfrm>
          <a:prstGeom prst="roundRect">
            <a:avLst>
              <a:gd name="adj" fmla="val 2439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9" id="29"/>
          <p:cNvSpPr/>
          <p:nvPr/>
        </p:nvSpPr>
        <p:spPr>
          <a:xfrm>
            <a:off x="11976100" y="3670300"/>
            <a:ext cx="33782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30" id="30"/>
          <p:cNvSpPr/>
          <p:nvPr/>
        </p:nvSpPr>
        <p:spPr>
          <a:xfrm>
            <a:off x="876300" y="5321300"/>
            <a:ext cx="33782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1" id="31"/>
          <p:cNvSpPr/>
          <p:nvPr/>
        </p:nvSpPr>
        <p:spPr>
          <a:xfrm>
            <a:off x="876300" y="5321300"/>
            <a:ext cx="3378200" cy="520700"/>
          </a:xfrm>
          <a:prstGeom prst="roundRect">
            <a:avLst>
              <a:gd name="adj" fmla="val 4878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32" id="32"/>
          <p:cNvSpPr/>
          <p:nvPr/>
        </p:nvSpPr>
        <p:spPr>
          <a:xfrm>
            <a:off x="876300" y="5321300"/>
            <a:ext cx="3378200" cy="7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33" id="33"/>
          <p:cNvSpPr/>
          <p:nvPr/>
        </p:nvSpPr>
        <p:spPr>
          <a:xfrm>
            <a:off x="876300" y="6172200"/>
            <a:ext cx="144907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4" id="34"/>
          <p:cNvSpPr/>
          <p:nvPr/>
        </p:nvSpPr>
        <p:spPr>
          <a:xfrm>
            <a:off x="876300" y="6172200"/>
            <a:ext cx="33782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5" id="35"/>
          <p:cNvSpPr/>
          <p:nvPr/>
        </p:nvSpPr>
        <p:spPr>
          <a:xfrm>
            <a:off x="876300" y="61722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36" id="36"/>
          <p:cNvSpPr/>
          <p:nvPr/>
        </p:nvSpPr>
        <p:spPr>
          <a:xfrm>
            <a:off x="4572000" y="6172200"/>
            <a:ext cx="33782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7" id="37"/>
          <p:cNvSpPr/>
          <p:nvPr/>
        </p:nvSpPr>
        <p:spPr>
          <a:xfrm>
            <a:off x="4572000" y="61722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38" id="38"/>
          <p:cNvSpPr/>
          <p:nvPr/>
        </p:nvSpPr>
        <p:spPr>
          <a:xfrm>
            <a:off x="8280400" y="6172200"/>
            <a:ext cx="33782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9" id="39"/>
          <p:cNvSpPr/>
          <p:nvPr/>
        </p:nvSpPr>
        <p:spPr>
          <a:xfrm>
            <a:off x="8280400" y="61722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40" id="40"/>
          <p:cNvSpPr/>
          <p:nvPr/>
        </p:nvSpPr>
        <p:spPr>
          <a:xfrm>
            <a:off x="11976100" y="6172200"/>
            <a:ext cx="33782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1" id="41"/>
          <p:cNvSpPr/>
          <p:nvPr/>
        </p:nvSpPr>
        <p:spPr>
          <a:xfrm>
            <a:off x="11976100" y="61722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42" id="42"/>
          <p:cNvSpPr/>
          <p:nvPr/>
        </p:nvSpPr>
        <p:spPr>
          <a:xfrm>
            <a:off x="876300" y="6921500"/>
            <a:ext cx="144907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3" id="43"/>
          <p:cNvSpPr/>
          <p:nvPr/>
        </p:nvSpPr>
        <p:spPr>
          <a:xfrm>
            <a:off x="876300" y="7010400"/>
            <a:ext cx="14490700" cy="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44" id="44"/>
          <p:cNvSpPr/>
          <p:nvPr/>
        </p:nvSpPr>
        <p:spPr>
          <a:xfrm>
            <a:off x="876300" y="6921500"/>
            <a:ext cx="33782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5" id="45"/>
          <p:cNvSpPr/>
          <p:nvPr/>
        </p:nvSpPr>
        <p:spPr>
          <a:xfrm>
            <a:off x="2286000" y="69215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46" id="46"/>
          <p:cNvSpPr/>
          <p:nvPr/>
        </p:nvSpPr>
        <p:spPr>
          <a:xfrm>
            <a:off x="2552700" y="7010400"/>
            <a:ext cx="12700" cy="2540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47" id="47"/>
          <p:cNvSpPr/>
          <p:nvPr/>
        </p:nvSpPr>
        <p:spPr>
          <a:xfrm>
            <a:off x="1130300" y="7340600"/>
            <a:ext cx="287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8" id="48"/>
          <p:cNvSpPr/>
          <p:nvPr/>
        </p:nvSpPr>
        <p:spPr>
          <a:xfrm>
            <a:off x="4572000" y="6921500"/>
            <a:ext cx="33782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9" id="49"/>
          <p:cNvSpPr/>
          <p:nvPr/>
        </p:nvSpPr>
        <p:spPr>
          <a:xfrm>
            <a:off x="5981700" y="69215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50" id="50"/>
          <p:cNvSpPr/>
          <p:nvPr/>
        </p:nvSpPr>
        <p:spPr>
          <a:xfrm>
            <a:off x="6261100" y="7010400"/>
            <a:ext cx="12700" cy="2540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51" id="51"/>
          <p:cNvSpPr/>
          <p:nvPr/>
        </p:nvSpPr>
        <p:spPr>
          <a:xfrm>
            <a:off x="4826000" y="7340600"/>
            <a:ext cx="28702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2" id="52"/>
          <p:cNvSpPr/>
          <p:nvPr/>
        </p:nvSpPr>
        <p:spPr>
          <a:xfrm>
            <a:off x="8280400" y="6921500"/>
            <a:ext cx="33782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3" id="53"/>
          <p:cNvSpPr/>
          <p:nvPr/>
        </p:nvSpPr>
        <p:spPr>
          <a:xfrm>
            <a:off x="9690100" y="69215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54" id="54"/>
          <p:cNvSpPr/>
          <p:nvPr/>
        </p:nvSpPr>
        <p:spPr>
          <a:xfrm>
            <a:off x="9956800" y="7010400"/>
            <a:ext cx="12700" cy="2540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55" id="55"/>
          <p:cNvSpPr/>
          <p:nvPr/>
        </p:nvSpPr>
        <p:spPr>
          <a:xfrm>
            <a:off x="8534400" y="7340600"/>
            <a:ext cx="287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6" id="56"/>
          <p:cNvSpPr/>
          <p:nvPr/>
        </p:nvSpPr>
        <p:spPr>
          <a:xfrm>
            <a:off x="11976100" y="6921500"/>
            <a:ext cx="3378200" cy="673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7" id="57"/>
          <p:cNvSpPr/>
          <p:nvPr/>
        </p:nvSpPr>
        <p:spPr>
          <a:xfrm>
            <a:off x="13385800" y="69215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58" id="58"/>
          <p:cNvSpPr/>
          <p:nvPr/>
        </p:nvSpPr>
        <p:spPr>
          <a:xfrm>
            <a:off x="13665200" y="7010400"/>
            <a:ext cx="12700" cy="2540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59" id="59"/>
          <p:cNvSpPr/>
          <p:nvPr/>
        </p:nvSpPr>
        <p:spPr>
          <a:xfrm>
            <a:off x="12230100" y="7340600"/>
            <a:ext cx="287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60" id="60"/>
          <p:cNvSpPr txBox="true"/>
          <p:nvPr/>
        </p:nvSpPr>
        <p:spPr>
          <a:xfrm>
            <a:off x="876300" y="228600"/>
            <a:ext cx="144907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100900"/>
                </a:solidFill>
                <a:latin typeface="Poppins"/>
              </a:rPr>
              <a:t>Module 5 : Exercice 3 - Le Diagramme de Gantt Simplifié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876300" y="7620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EXPLICATION DU CONCEPT :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104900" y="12827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4775200" y="12827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8470900" y="12827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2166600" y="12827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876300" y="19050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VOCABULAIRE CLÉ :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876300" y="29591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MINI-EXERCICE RAPIDE (8 min) :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876300" y="34417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TÂCHES :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876300" y="59436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TRAVAIL À FAIRE :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104900" y="61976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4775200" y="61976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8470900" y="61976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2166600" y="61976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876300" y="66929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SOLUTION :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2514600" y="69469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6184900" y="69469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9880600" y="69469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3576300" y="69469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876300" y="83820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APPLICATION :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876300" y="5334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Durée : 10 minutes - Visualiser les dépendances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876300" y="10287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Le Gantt est un outil visuel qui permet de :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689100" y="1282700"/>
            <a:ext cx="25654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Voir toutes les tâches d'un projet sur une timeline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5397500" y="1282700"/>
            <a:ext cx="25654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Identifier les dépendances entre tâches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9093200" y="1282700"/>
            <a:ext cx="25654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Repérer le chemin critique (tâches qui déterminent la durée totale)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12801600" y="1282700"/>
            <a:ext cx="25654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Anticiper les goulots d'étranglement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876300" y="21590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Chemin critique</a:t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 = séquence de tâches sans marge de manœuvre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876300" y="24384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Marge libre</a:t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 = temps disponible avant de retarder la suite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876300" y="27305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Dépendance</a:t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 = tâche B ne peut démarrer avant fin de tâche A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876300" y="32131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CAS :</a:t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 Installer une cuisine (5 jours de travail)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1130300" y="4229100"/>
            <a:ext cx="28702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A. Démolition ancienne cuisine (1 jour)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4826000" y="4102100"/>
            <a:ext cx="28702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B. Plomberie (1 jour) → APRÈS A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8534400" y="3975100"/>
            <a:ext cx="28702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C. Électricité (1 jour) → APRÈS A (peut être // à B)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12230100" y="3848100"/>
            <a:ext cx="28702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D. Pose meubles (1 jour) → APRÈS B et C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1130300" y="5499100"/>
            <a:ext cx="28702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E. Plan de travail (1 jour) → APRÈS D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1689100" y="6197600"/>
            <a:ext cx="25654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1. Dessinez une ligne de temps de Jour 1 à Jour 5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5397500" y="6197600"/>
            <a:ext cx="25654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2. Placez chaque tâche (A, B, C, D, E) sur la timeline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9093200" y="6197600"/>
            <a:ext cx="25654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3. Identifiez le chemin critique (surlignez-le)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12801600" y="6197600"/>
            <a:ext cx="25654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4. Y a-t-il des tâches avec marge libre ?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1130300" y="7340600"/>
            <a:ext cx="287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Jour 1 : A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4826000" y="7340600"/>
            <a:ext cx="28702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Jour 2 : B et C (parallèle)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8534400" y="7340600"/>
            <a:ext cx="287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Jour 3 : D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12230100" y="7340600"/>
            <a:ext cx="287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Jour 4 : E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876300" y="76962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Durée totale : 4 jours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876300" y="79248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Chemin critique :</a:t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 A → B (ou C) → D → E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876300" y="81534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Marge libre :</a:t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 Si B = jour 2, alors C peut se faire jour 2 ou 3 (1 jour de marge)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876300" y="8636000"/>
            <a:ext cx="14490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Ce projet peut être fait en 4 jours minimum. Pour gagner du temps, on peut mettre 2 électriciens pour finir C en 0,5 jour !</a:t>
            </a:r>
            <a:endParaRPr lang="en-US" sz="1100"/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800100"/>
            <a:ext cx="144907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800100"/>
            <a:ext cx="144907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800100"/>
            <a:ext cx="558800" cy="190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876300" y="2247900"/>
            <a:ext cx="14490700" cy="1117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2247900"/>
            <a:ext cx="14490700" cy="1117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2247900"/>
            <a:ext cx="14490700" cy="1117600"/>
          </a:xfrm>
          <a:prstGeom prst="roundRect">
            <a:avLst>
              <a:gd name="adj" fmla="val 2272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2247900"/>
            <a:ext cx="241300" cy="1117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876300" y="3441700"/>
            <a:ext cx="144907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76300" y="3441700"/>
            <a:ext cx="144907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76300" y="4978400"/>
            <a:ext cx="14490700" cy="3111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4978400"/>
            <a:ext cx="14490700" cy="31115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5" id="15"/>
          <p:cNvSpPr/>
          <p:nvPr/>
        </p:nvSpPr>
        <p:spPr>
          <a:xfrm>
            <a:off x="876300" y="8153400"/>
            <a:ext cx="144907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8153400"/>
            <a:ext cx="144907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TextBox 17" id="17"/>
          <p:cNvSpPr txBox="true"/>
          <p:nvPr/>
        </p:nvSpPr>
        <p:spPr>
          <a:xfrm>
            <a:off x="876300" y="241300"/>
            <a:ext cx="144907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100900"/>
                </a:solidFill>
                <a:latin typeface="Poppins"/>
              </a:rPr>
              <a:t>Module 5 : Exercice 4 - Gérer les Imprévus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876300" y="5461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Durée : 5 minutes - S'adapter rapidement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104900" y="838200"/>
            <a:ext cx="3048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1689100" y="838200"/>
            <a:ext cx="13665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EXPLICATION DU CONCEPT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1384300" y="2336800"/>
            <a:ext cx="13982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LA RÈGLE DES 3R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34417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MINI-EXERCICE FLASH (3 min)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130300" y="5067300"/>
            <a:ext cx="6934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QUESTIONS RAPIDES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143000" y="8255000"/>
            <a:ext cx="10795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BONNE RÉPONSE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689100" y="1054100"/>
            <a:ext cx="13665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Dans le BTP, les imprévus sont INÉVITABLES :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943100" y="1257300"/>
            <a:ext cx="13411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Retards de livraison (30% des cas)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943100" y="1460500"/>
            <a:ext cx="13411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Conditions météo (20%)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943100" y="1651000"/>
            <a:ext cx="13411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Absences imprévues (15%)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943100" y="1854200"/>
            <a:ext cx="13411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Problèmes techniques (20%)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943100" y="2057400"/>
            <a:ext cx="13411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Changements clients (15%)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384300" y="2565400"/>
            <a:ext cx="13982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pour gérer un imprévu :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625600" y="2755900"/>
            <a:ext cx="13728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RÉAGIR vite : évaluer l'impact immédiat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625600" y="2959100"/>
            <a:ext cx="13728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RÉORGANISER : trouver un plan B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625600" y="3162300"/>
            <a:ext cx="13728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RECOMMUNIQUER : informer toutes les parties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76300" y="3657600"/>
            <a:ext cx="14490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SITUATION :</a:t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 Mardi 10h, vous apprenez que 2 de vos 6 ouvriers sont malades (grippe). Ils seront absents mercredi et jeudi.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39878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VOTRE PLANNING INITIAL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130300" y="4191000"/>
            <a:ext cx="14236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Mardi : Équipe complète (6) sur démolition zone A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130300" y="4381500"/>
            <a:ext cx="14236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Mercredi : 4 personnes continuent démolition, 2 font la plomberie zone B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130300" y="4584700"/>
            <a:ext cx="14236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Jeudi : Fin démolition + début pose carrelage zone A (besoin 4 personnes)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130300" y="4787900"/>
            <a:ext cx="14236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Vendredi : Finition carrelage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130300" y="5295900"/>
            <a:ext cx="6934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1. Quel est l'impact immédiat ? (cochez)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384300" y="54864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Retard sur démolition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384300" y="56896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Plomberie zone B impossible mercredi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384300" y="58928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Carrelage jeudi compromis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384300" y="60960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Tout cela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130300" y="6286500"/>
            <a:ext cx="6934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2. Quelle action prioritaire ? (choisissez)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384300" y="64770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a) Appeler des intérimaires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384300" y="66802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b) Réorganiser les tâches (reporter plomberie)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384300" y="68834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c) Prévenir le client du retard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384300" y="70866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d) Faire des heures sup avec les 4 restants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130300" y="7277100"/>
            <a:ext cx="6934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3. Qui devez-vous informer EN PREMIER ?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384300" y="74803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Les 4 ouvriers présents (briefing du nouveau plan)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384300" y="76708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Le client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384300" y="7874000"/>
            <a:ext cx="6680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☐ Votre hiérarchie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143000" y="8470900"/>
            <a:ext cx="107950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1-Tout cela / 2-b puis a si nécessaire / 3-Les 4 ouvriers (puis hiérarchie puis client)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143000" y="8674100"/>
            <a:ext cx="107950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LEÇON :</a:t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 Avoir toujours un plan B = liste de tâches alternatives + contacts intérimaires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574800" y="1282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574800" y="1473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574800" y="1676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574800" y="1879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574800" y="2082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257300" y="2781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257300" y="29845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257300" y="3187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749300" y="4203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749300" y="44069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749300" y="46101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749300" y="48133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003300" y="5511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003300" y="5715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003300" y="5918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003300" y="61087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003300" y="6502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003300" y="67056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003300" y="69088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003300" y="7112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003300" y="74930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003300" y="76962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003300" y="7899400"/>
            <a:ext cx="2413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6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171700"/>
            <a:ext cx="9283700" cy="6426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171700"/>
            <a:ext cx="2921000" cy="40132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13500" y="23749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171700"/>
            <a:ext cx="2921000" cy="40132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01200" y="23749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171700"/>
            <a:ext cx="2921000" cy="40132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76200" y="23749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388100"/>
            <a:ext cx="9283700" cy="2209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13500" y="6578600"/>
            <a:ext cx="571500" cy="571500"/>
          </a:xfrm>
          <a:prstGeom prst="roundRect">
            <a:avLst>
              <a:gd name="adj" fmla="val 48888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20700"/>
            <a:ext cx="92837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0" b="true">
                <a:solidFill>
                  <a:srgbClr val="100900"/>
                </a:solidFill>
                <a:latin typeface="Poppins"/>
              </a:rPr>
              <a:t>Module 6 : Motivation et Engagement des Équipes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3136900"/>
            <a:ext cx="24130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Leviers de Motivation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3136900"/>
            <a:ext cx="24130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Reconnaissance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3136900"/>
            <a:ext cx="24130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Engagement Durable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353300"/>
            <a:ext cx="8775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200" b="true">
                <a:solidFill>
                  <a:srgbClr val="100900"/>
                </a:solidFill>
                <a:latin typeface="Poppins"/>
              </a:rPr>
              <a:t>Prévenir la Démotivation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663700"/>
            <a:ext cx="928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Durée : 3 heures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3975100"/>
            <a:ext cx="2413000" cy="201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Reconnaissance, autonomie, développement, appartenance, sens du travail, conditions, rémunération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3975100"/>
            <a:ext cx="2413000" cy="201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Feedback positif régulier, valorisation des efforts, célébration des réussites, systèmes de reconnaissance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3975100"/>
            <a:ext cx="2413000" cy="172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Implication dans les décisions, développement des compétences, perspective d'évolution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35900"/>
            <a:ext cx="87757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Identifier les signaux faibles, écouter les besoins, agir rapidement, maintenir le sens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11000" b="11000"/>
          <a:stretch>
            <a:fillRect/>
          </a:stretch>
        </p:blipFill>
        <p:spPr>
          <a:xfrm>
            <a:off x="6578600" y="2565400"/>
            <a:ext cx="241300" cy="1905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t="16000" b="16000"/>
          <a:stretch>
            <a:fillRect/>
          </a:stretch>
        </p:blipFill>
        <p:spPr>
          <a:xfrm>
            <a:off x="9740900" y="2565400"/>
            <a:ext cx="279400" cy="190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t="11000" b="11000"/>
          <a:stretch>
            <a:fillRect/>
          </a:stretch>
        </p:blipFill>
        <p:spPr>
          <a:xfrm>
            <a:off x="12941300" y="2565400"/>
            <a:ext cx="241300" cy="1905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7"/>
          <a:srcRect t="16000" b="16000"/>
          <a:stretch>
            <a:fillRect/>
          </a:stretch>
        </p:blipFill>
        <p:spPr>
          <a:xfrm>
            <a:off x="6565900" y="6769100"/>
            <a:ext cx="2794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2730500"/>
            <a:ext cx="14490700" cy="528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2730500"/>
            <a:ext cx="144907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1003300" y="4241800"/>
            <a:ext cx="10172700" cy="127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7" id="7"/>
          <p:cNvSpPr/>
          <p:nvPr/>
        </p:nvSpPr>
        <p:spPr>
          <a:xfrm>
            <a:off x="876300" y="4241800"/>
            <a:ext cx="144907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1003300" y="6134100"/>
            <a:ext cx="9309100" cy="127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9" id="9"/>
          <p:cNvSpPr/>
          <p:nvPr/>
        </p:nvSpPr>
        <p:spPr>
          <a:xfrm>
            <a:off x="876300" y="6134100"/>
            <a:ext cx="144907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1003300" y="8026400"/>
            <a:ext cx="8432800" cy="12700"/>
          </a:xfrm>
          <a:prstGeom prst="rect">
            <a:avLst/>
          </a:prstGeom>
          <a:solidFill>
            <a:srgbClr val="BA8039"/>
          </a:solidFill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700" y="2730500"/>
            <a:ext cx="4051300" cy="2070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00" y="2730500"/>
            <a:ext cx="4051300" cy="2070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5700" y="2730500"/>
            <a:ext cx="4051300" cy="2070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5700" y="2730500"/>
            <a:ext cx="4051300" cy="2070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400" y="4241800"/>
            <a:ext cx="4914900" cy="2438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9400" y="4241800"/>
            <a:ext cx="4914900" cy="2438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9400" y="4241800"/>
            <a:ext cx="4914900" cy="2438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5800" y="6134100"/>
            <a:ext cx="5791200" cy="2438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800" y="6134100"/>
            <a:ext cx="5791200" cy="2438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5800" y="6134100"/>
            <a:ext cx="5791200" cy="243840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>
            <a:off x="876300" y="11049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Sommaire (suite)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19939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Les modules complémentaires du programme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143000" y="2984500"/>
            <a:ext cx="99060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05. Gestion du temps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130300" y="4495800"/>
            <a:ext cx="90551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06. Motivation des équipes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130300" y="6388100"/>
            <a:ext cx="81788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07. Gestion des compétences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143000" y="3619500"/>
            <a:ext cx="990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Optimiser la gestion du temps et des ressources dans un contexte de chantier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130300" y="5130800"/>
            <a:ext cx="90551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Développer des stratégies pour motiver les équipes et maintenir leur engagement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130300" y="7010400"/>
            <a:ext cx="81788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Système d'accompagnement et de développement des compétences</a:t>
            </a:r>
            <a:endParaRPr lang="en-US" sz="1100"/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13"/>
          <a:srcRect l="0" r="0"/>
          <a:stretch>
            <a:fillRect/>
          </a:stretch>
        </p:blipFill>
        <p:spPr>
          <a:xfrm>
            <a:off x="12052300" y="4064000"/>
            <a:ext cx="241300" cy="2413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4"/>
          <a:srcRect l="0" r="0"/>
          <a:stretch>
            <a:fillRect/>
          </a:stretch>
        </p:blipFill>
        <p:spPr>
          <a:xfrm>
            <a:off x="11188700" y="5956300"/>
            <a:ext cx="241300" cy="2413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5"/>
          <a:srcRect t="11000" b="11000"/>
          <a:stretch>
            <a:fillRect/>
          </a:stretch>
        </p:blipFill>
        <p:spPr>
          <a:xfrm>
            <a:off x="10287000" y="7848600"/>
            <a:ext cx="3048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38100"/>
            <a:ext cx="5130800" cy="9042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1739900"/>
            <a:ext cx="9283700" cy="6858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1739900"/>
            <a:ext cx="2921000" cy="4419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13500" y="19304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1739900"/>
            <a:ext cx="2921000" cy="4419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588500" y="19304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1739900"/>
            <a:ext cx="2921000" cy="4419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76200" y="19304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350000"/>
            <a:ext cx="9283700" cy="2247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13500" y="65405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33400"/>
            <a:ext cx="92837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0" b="true">
                <a:solidFill>
                  <a:srgbClr val="100900"/>
                </a:solidFill>
                <a:latin typeface="Poppins"/>
              </a:rPr>
              <a:t>Module 6 : Exercices Motivation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324600" y="2717800"/>
            <a:ext cx="2413000" cy="105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Diagnostic Motivationnel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512300" y="2717800"/>
            <a:ext cx="2413000" cy="105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Plan de Reconnaissance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2687300" y="2717800"/>
            <a:ext cx="24130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Cas : Jean Démotivé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6324600" y="7327900"/>
            <a:ext cx="8775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Baromètre Engagement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083300" y="1219200"/>
            <a:ext cx="9283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Durée exercices : 1 heure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3911600"/>
            <a:ext cx="2413000" cy="17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Évaluer les leviers de motivation de votre équipe avec grille d'analyse (7 leviers) - Temps : 15 min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3911600"/>
            <a:ext cx="2413000" cy="2044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Concevoir un système de reconnaissance adapté : quotidien, hebdomadaire, mensuel - Temps : 20 min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3556000"/>
            <a:ext cx="2413000" cy="17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Analyser un cas de démotivation et préparer un entretien de remotivation - Temps : 20 min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23200"/>
            <a:ext cx="8775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Créer un outil simple pour mesurer le niveau d'engagement de l'équipe - Temps : 5 min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11000" b="11000"/>
          <a:stretch>
            <a:fillRect/>
          </a:stretch>
        </p:blipFill>
        <p:spPr>
          <a:xfrm>
            <a:off x="6578600" y="2120900"/>
            <a:ext cx="241300" cy="1905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l="4000" r="4000"/>
          <a:stretch>
            <a:fillRect/>
          </a:stretch>
        </p:blipFill>
        <p:spPr>
          <a:xfrm>
            <a:off x="9791700" y="2120900"/>
            <a:ext cx="177800" cy="190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t="6000" b="6000"/>
          <a:stretch>
            <a:fillRect/>
          </a:stretch>
        </p:blipFill>
        <p:spPr>
          <a:xfrm>
            <a:off x="12954000" y="2120900"/>
            <a:ext cx="215900" cy="1905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4"/>
          <a:srcRect t="6000" b="6000"/>
          <a:stretch>
            <a:fillRect/>
          </a:stretch>
        </p:blipFill>
        <p:spPr>
          <a:xfrm>
            <a:off x="6591300" y="6743700"/>
            <a:ext cx="2159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701800"/>
            <a:ext cx="14490700" cy="295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" id="5"/>
          <p:cNvSpPr/>
          <p:nvPr/>
        </p:nvSpPr>
        <p:spPr>
          <a:xfrm>
            <a:off x="889000" y="1714500"/>
            <a:ext cx="2578100" cy="3302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6" id="6"/>
          <p:cNvSpPr/>
          <p:nvPr/>
        </p:nvSpPr>
        <p:spPr>
          <a:xfrm>
            <a:off x="3467100" y="1714500"/>
            <a:ext cx="3683000" cy="3302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7" id="7"/>
          <p:cNvSpPr/>
          <p:nvPr/>
        </p:nvSpPr>
        <p:spPr>
          <a:xfrm>
            <a:off x="7150100" y="1714500"/>
            <a:ext cx="3683000" cy="3302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8" id="8"/>
          <p:cNvSpPr/>
          <p:nvPr/>
        </p:nvSpPr>
        <p:spPr>
          <a:xfrm>
            <a:off x="10833100" y="1714500"/>
            <a:ext cx="1130300" cy="3302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9" id="9"/>
          <p:cNvSpPr/>
          <p:nvPr/>
        </p:nvSpPr>
        <p:spPr>
          <a:xfrm>
            <a:off x="11976100" y="1714500"/>
            <a:ext cx="3378200" cy="3302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10" id="10"/>
          <p:cNvSpPr/>
          <p:nvPr/>
        </p:nvSpPr>
        <p:spPr>
          <a:xfrm>
            <a:off x="889000" y="2044700"/>
            <a:ext cx="25781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1" id="11"/>
          <p:cNvSpPr/>
          <p:nvPr/>
        </p:nvSpPr>
        <p:spPr>
          <a:xfrm>
            <a:off x="3467100" y="2044700"/>
            <a:ext cx="36830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2" id="12"/>
          <p:cNvSpPr/>
          <p:nvPr/>
        </p:nvSpPr>
        <p:spPr>
          <a:xfrm>
            <a:off x="7150100" y="2044700"/>
            <a:ext cx="36830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3" id="13"/>
          <p:cNvSpPr/>
          <p:nvPr/>
        </p:nvSpPr>
        <p:spPr>
          <a:xfrm>
            <a:off x="10833100" y="2044700"/>
            <a:ext cx="11303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4" id="14"/>
          <p:cNvSpPr/>
          <p:nvPr/>
        </p:nvSpPr>
        <p:spPr>
          <a:xfrm>
            <a:off x="11976100" y="2044700"/>
            <a:ext cx="33782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5" id="15"/>
          <p:cNvSpPr/>
          <p:nvPr/>
        </p:nvSpPr>
        <p:spPr>
          <a:xfrm>
            <a:off x="889000" y="3352800"/>
            <a:ext cx="25781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6" id="16"/>
          <p:cNvSpPr/>
          <p:nvPr/>
        </p:nvSpPr>
        <p:spPr>
          <a:xfrm>
            <a:off x="3467100" y="3352800"/>
            <a:ext cx="36830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7" id="17"/>
          <p:cNvSpPr/>
          <p:nvPr/>
        </p:nvSpPr>
        <p:spPr>
          <a:xfrm>
            <a:off x="7150100" y="3352800"/>
            <a:ext cx="36830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8" id="18"/>
          <p:cNvSpPr/>
          <p:nvPr/>
        </p:nvSpPr>
        <p:spPr>
          <a:xfrm>
            <a:off x="10833100" y="3352800"/>
            <a:ext cx="11303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9" id="19"/>
          <p:cNvSpPr/>
          <p:nvPr/>
        </p:nvSpPr>
        <p:spPr>
          <a:xfrm>
            <a:off x="11976100" y="3352800"/>
            <a:ext cx="3378200" cy="1308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0" id="20"/>
          <p:cNvSpPr/>
          <p:nvPr/>
        </p:nvSpPr>
        <p:spPr>
          <a:xfrm>
            <a:off x="876300" y="5041900"/>
            <a:ext cx="14490700" cy="1968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876300" y="5041900"/>
            <a:ext cx="14490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876300" y="55499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3" id="23"/>
          <p:cNvSpPr/>
          <p:nvPr/>
        </p:nvSpPr>
        <p:spPr>
          <a:xfrm>
            <a:off x="876300" y="6477000"/>
            <a:ext cx="14490700" cy="53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4" id="24"/>
          <p:cNvSpPr/>
          <p:nvPr/>
        </p:nvSpPr>
        <p:spPr>
          <a:xfrm>
            <a:off x="876300" y="73914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5" id="25"/>
          <p:cNvSpPr/>
          <p:nvPr/>
        </p:nvSpPr>
        <p:spPr>
          <a:xfrm>
            <a:off x="876300" y="7391400"/>
            <a:ext cx="3429000" cy="596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26" id="26"/>
          <p:cNvSpPr/>
          <p:nvPr/>
        </p:nvSpPr>
        <p:spPr>
          <a:xfrm>
            <a:off x="4559300" y="7391400"/>
            <a:ext cx="3429000" cy="596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27" id="27"/>
          <p:cNvSpPr/>
          <p:nvPr/>
        </p:nvSpPr>
        <p:spPr>
          <a:xfrm>
            <a:off x="8242300" y="7391400"/>
            <a:ext cx="3429000" cy="596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28" id="28"/>
          <p:cNvSpPr/>
          <p:nvPr/>
        </p:nvSpPr>
        <p:spPr>
          <a:xfrm>
            <a:off x="11938000" y="7391400"/>
            <a:ext cx="3429000" cy="596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29" id="29"/>
          <p:cNvSpPr/>
          <p:nvPr/>
        </p:nvSpPr>
        <p:spPr>
          <a:xfrm>
            <a:off x="876300" y="8089900"/>
            <a:ext cx="12700" cy="685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30" id="30"/>
          <p:cNvSpPr txBox="true"/>
          <p:nvPr/>
        </p:nvSpPr>
        <p:spPr>
          <a:xfrm>
            <a:off x="876300" y="241300"/>
            <a:ext cx="144907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100900"/>
                </a:solidFill>
                <a:latin typeface="Poppins"/>
              </a:rPr>
              <a:t>Module 6 : Exercice 1 - Diagnostic Motivationnel de votre Équipe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76300" y="7874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Durée : 15 minutes - Grille d'analyse des 7 leviers de motivation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76300" y="14351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LES 7 LEVIERS DE MOTIVATION (Modèle adapté au BTP)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876300" y="47752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SYNTHÈSE (5 min)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76300" y="50419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1. Score total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76300" y="55499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2. 3 leviers faibles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64770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3. Actions concrètes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876300" y="71247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INTERPRÉTATION :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876300" y="1054100"/>
            <a:ext cx="14490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OBJECTIF :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Identifier les leviers de motivation présents et absents dans votre équipe pour agir efficacement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965200" y="1739900"/>
            <a:ext cx="24130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LEVIER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3556000" y="1739900"/>
            <a:ext cx="3505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Définition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7239000" y="1739900"/>
            <a:ext cx="3505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Questions à se poser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0922000" y="1739900"/>
            <a:ext cx="9652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Score (1-5)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2052300" y="1739900"/>
            <a:ext cx="32131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Actions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965200" y="2082800"/>
            <a:ext cx="24130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 : RECONNAISSANCE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3556000" y="2082800"/>
            <a:ext cx="35052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Valorisation du travail, feedback positif, considération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7493000" y="2082800"/>
            <a:ext cx="32639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Est-ce que je reconnais régulièrement le travail bien fait ?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7493000" y="2565400"/>
            <a:ext cx="32639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Mes équipes se sentent-elles valorisées ?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7493000" y="2908300"/>
            <a:ext cx="32639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Quand ai-je félicité un collaborateur pour la dernière fois ?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0922000" y="2082800"/>
            <a:ext cx="965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____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2052300" y="2082800"/>
            <a:ext cx="32131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________________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965200" y="3390900"/>
            <a:ext cx="24130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2 : AUTONOMIE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3556000" y="3390900"/>
            <a:ext cx="35052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Liberté dans l'exécution, confiance, responsabilisation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7493000" y="3390900"/>
            <a:ext cx="32639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Mes équipes ont-elles une marge de manœuvre ?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7493000" y="3873500"/>
            <a:ext cx="32639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Puis-je leur faire confiance pour certaines décisions ?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7493000" y="4356100"/>
            <a:ext cx="32639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Suis-je en micro-management ?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0922000" y="3390900"/>
            <a:ext cx="9652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____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2052300" y="3390900"/>
            <a:ext cx="32131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________________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76300" y="52451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____ / 35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130300" y="5753100"/>
            <a:ext cx="14236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Levier 1 : _____________ (score : ___)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130300" y="5969000"/>
            <a:ext cx="14236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Levier 2 : _____________ (score : ___)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130300" y="6172200"/>
            <a:ext cx="14236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Levier 3 : _____________ (score : ___)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876300" y="66802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Action 1 : _______________________________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876300" y="68834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Action 2 : _______________________________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130300" y="7480300"/>
            <a:ext cx="29210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28-35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Équipe très motivée, continuez !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4813300" y="7480300"/>
            <a:ext cx="29210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21-27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Bon niveau, améliorations possibles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8496300" y="7480300"/>
            <a:ext cx="29210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14-20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Attention, plusieurs leviers à activer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2179300" y="7480300"/>
            <a:ext cx="29210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&lt; 14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Urgence, risque de démotivation forte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130300" y="8089900"/>
            <a:ext cx="142367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ASTUCE PRO :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Les 3 leviers les plus puissants dans le BTP sont :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1. Reconnaissance (le plus accessible et immédiat)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2. Autonomie (pour les équipes compétentes)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3. Sens du travail (fierté du métier)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7112000" y="21082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7112000" y="25908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7112000" y="29337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7112000" y="3416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7112000" y="3898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7112000" y="4381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749300" y="5778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749300" y="5994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749300" y="61976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181100"/>
            <a:ext cx="14490700" cy="990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1811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7653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2590800"/>
            <a:ext cx="14490700" cy="4826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2590800"/>
            <a:ext cx="14490700" cy="1524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2590800"/>
            <a:ext cx="14490700" cy="1524000"/>
          </a:xfrm>
          <a:prstGeom prst="roundRect">
            <a:avLst>
              <a:gd name="adj" fmla="val 1666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2590800"/>
            <a:ext cx="241300" cy="152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257300" y="4368800"/>
            <a:ext cx="14109700" cy="1295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257300" y="4368800"/>
            <a:ext cx="14109700" cy="1295400"/>
          </a:xfrm>
          <a:prstGeom prst="roundRect">
            <a:avLst>
              <a:gd name="adj" fmla="val 196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1257300" y="4368800"/>
            <a:ext cx="241300" cy="1295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4" id="14"/>
          <p:cNvSpPr/>
          <p:nvPr/>
        </p:nvSpPr>
        <p:spPr>
          <a:xfrm>
            <a:off x="1625600" y="5930900"/>
            <a:ext cx="137287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1625600" y="5930900"/>
            <a:ext cx="13728700" cy="1473200"/>
          </a:xfrm>
          <a:prstGeom prst="roundRect">
            <a:avLst>
              <a:gd name="adj" fmla="val 1724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1625600" y="5930900"/>
            <a:ext cx="241300" cy="1473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7" id="17"/>
          <p:cNvSpPr/>
          <p:nvPr/>
        </p:nvSpPr>
        <p:spPr>
          <a:xfrm>
            <a:off x="876300" y="7480300"/>
            <a:ext cx="144907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76300" y="7480300"/>
            <a:ext cx="144907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76300" y="7480300"/>
            <a:ext cx="558800" cy="228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0" id="20"/>
          <p:cNvSpPr txBox="true"/>
          <p:nvPr/>
        </p:nvSpPr>
        <p:spPr>
          <a:xfrm>
            <a:off x="876300" y="279400"/>
            <a:ext cx="144907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100900"/>
                </a:solidFill>
                <a:latin typeface="Poppins"/>
              </a:rPr>
              <a:t>Module 6 : Exercice 2 - Concevoir un Plan de Reconnaissance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876300" y="8763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Durée : 20 minutes - Système de reconnaissance multi-niveaux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876300" y="11811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OBJECTIF :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76300" y="17653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PRINCIPE :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6300" y="22860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VOTRE PLAN DE RECONNAISSANCE À 3 NIVEAUX :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384300" y="2692400"/>
            <a:ext cx="13982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NIVEAU 1 : RECONNAISSANCE QUOTIDIENNE (5-10 min par jour)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752600" y="4470400"/>
            <a:ext cx="13601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NIVEAU 2 : RECONNAISSANCE HEBDOMADAIRE (15 min par semaine)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2133600" y="6032500"/>
            <a:ext cx="13220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NIVEAU 3 : RECONNAISSANCE MENSUELLE/TRIMESTRIELLE (30 min par mois)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104900" y="75184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689100" y="7518400"/>
            <a:ext cx="136652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RÈGLES D'OR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876300" y="14351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Créer un système structuré de reconnaissance adapté à votre équipe et facile à maintenir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76300" y="20193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La reconnaissance doit être FRÉQUENTE, SINCÈRE, SPÉCIFIQUE et VARIÉE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384300" y="2946400"/>
            <a:ext cx="13982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Objectif : Créer une habitude de feedback positif immédiat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625600" y="3175000"/>
            <a:ext cx="13728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Moment de la journée pour donner de la reconnaissance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625600" y="3403600"/>
            <a:ext cx="13728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ea typeface="Poppins"/>
              </a:rPr>
              <a:t>☐ Briefing du matin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625600" y="3632200"/>
            <a:ext cx="13728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ea typeface="Poppins"/>
              </a:rPr>
              <a:t>☐ Fin de journée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625600" y="3860800"/>
            <a:ext cx="13728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ea typeface="Poppins"/>
              </a:rPr>
              <a:t>☐ Au fil de l'eau (quand je vois une bonne action)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752600" y="4724400"/>
            <a:ext cx="13601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Objectif : Valoriser les efforts soutenus et progrès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2006600" y="4953000"/>
            <a:ext cx="13347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Rituel hebdomadaire de reconnaissance :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2006600" y="5194300"/>
            <a:ext cx="13347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Moment : Tous les _____________ à _____h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2006600" y="5422900"/>
            <a:ext cx="13347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Format : ☐ Réunion d'équipe ☐ Tour individuel ☐ Affichage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2133600" y="6464300"/>
            <a:ext cx="1322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Objectif : Célébrer les grandes réussites et résultats collectifs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2387600" y="6692900"/>
            <a:ext cx="12979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Moment de célébration mensuelle :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2387600" y="6921500"/>
            <a:ext cx="12979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Tous les __________ du mois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2387600" y="7162800"/>
            <a:ext cx="12979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Format : ☐ Réunion spéciale ☐ Pot convivial ☐ Déjeuner d'équipe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943100" y="77724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ea typeface="Poppins"/>
              </a:rPr>
              <a:t>✓ Spécifique : dire EXACTEMENT ce qui a été bien fait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943100" y="80137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ea typeface="Poppins"/>
              </a:rPr>
              <a:t>✓ Sincère : seulement si c'est mérité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943100" y="82423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ea typeface="Poppins"/>
              </a:rPr>
              <a:t>✓ Immédiat : le plus proche possible de l'action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943100" y="84709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ea typeface="Poppins"/>
              </a:rPr>
              <a:t>✓ Public ou privé selon la personne et la situation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943100" y="86995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ea typeface="Poppins"/>
              </a:rPr>
              <a:t>✓ Équilibré : reconnaître tout le monde sur la durée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257300" y="32004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257300" y="34290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257300" y="36576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257300" y="3886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625600" y="49784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625600" y="52197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625600" y="5448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2006600" y="6718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2006600" y="69596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2006600" y="7188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574800" y="78105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574800" y="80391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574800" y="82677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574800" y="84963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574800" y="87376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355600"/>
            <a:ext cx="12700" cy="1524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5" id="5"/>
          <p:cNvSpPr/>
          <p:nvPr/>
        </p:nvSpPr>
        <p:spPr>
          <a:xfrm>
            <a:off x="876300" y="2032000"/>
            <a:ext cx="14490700" cy="2527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2095500"/>
            <a:ext cx="7086600" cy="2463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2095500"/>
            <a:ext cx="7086600" cy="2463800"/>
          </a:xfrm>
          <a:prstGeom prst="roundRect">
            <a:avLst>
              <a:gd name="adj" fmla="val 515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2095500"/>
            <a:ext cx="7086600" cy="38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280400" y="2032000"/>
            <a:ext cx="7086600" cy="2527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280400" y="2032000"/>
            <a:ext cx="7086600" cy="2527300"/>
          </a:xfrm>
          <a:prstGeom prst="roundRect">
            <a:avLst>
              <a:gd name="adj" fmla="val 502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8280400" y="2032000"/>
            <a:ext cx="7086600" cy="38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2" id="12"/>
          <p:cNvSpPr/>
          <p:nvPr/>
        </p:nvSpPr>
        <p:spPr>
          <a:xfrm>
            <a:off x="876300" y="4597400"/>
            <a:ext cx="14490700" cy="1727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76300" y="4648200"/>
            <a:ext cx="7086600" cy="166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4648200"/>
            <a:ext cx="7086600" cy="1663700"/>
          </a:xfrm>
          <a:prstGeom prst="roundRect">
            <a:avLst>
              <a:gd name="adj" fmla="val 763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876300" y="4648200"/>
            <a:ext cx="7086600" cy="38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6" id="16"/>
          <p:cNvSpPr/>
          <p:nvPr/>
        </p:nvSpPr>
        <p:spPr>
          <a:xfrm>
            <a:off x="8280400" y="4597400"/>
            <a:ext cx="7086600" cy="1727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280400" y="4597400"/>
            <a:ext cx="7086600" cy="1727200"/>
          </a:xfrm>
          <a:prstGeom prst="roundRect">
            <a:avLst>
              <a:gd name="adj" fmla="val 735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280400" y="4597400"/>
            <a:ext cx="7086600" cy="38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19" id="19"/>
          <p:cNvSpPr txBox="true"/>
          <p:nvPr/>
        </p:nvSpPr>
        <p:spPr>
          <a:xfrm>
            <a:off x="876300" y="1016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100900"/>
                </a:solidFill>
                <a:latin typeface="Poppins"/>
              </a:rPr>
              <a:t>Module 6 : Exercice 3 - Cas Pratique : Jean est Démotivé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876300" y="2413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100900"/>
                </a:solidFill>
                <a:latin typeface="Poppins"/>
              </a:rPr>
              <a:t>Durée : 20 minutes - Préparer un entretien de remotivation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876300" y="19177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100900"/>
                </a:solidFill>
                <a:latin typeface="Poppins"/>
              </a:rPr>
              <a:t>VOTRE MISSION (15 minutes) :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130300" y="21717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ÉTAPE 1 : ANALYSE DE LA SITUATION (5 min)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534400" y="21082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ÉTAPE 2 : PRÉPARATION DE L'ENTRETIEN (10 min)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6300" y="72898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100900"/>
                </a:solidFill>
                <a:latin typeface="Poppins"/>
              </a:rPr>
              <a:t>DÉBRIEFING (5 min) :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130300" y="355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CAS PRATIQUE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130300" y="457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"JEAN, 35 ans, Maçon Qualifié - 8 ans d'ancienneté dans votre entreprise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130300" y="5588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SITUATION ACTUELLE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130300" y="660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Depuis 3 semaines, vous observez des changements inquiétants chez Jean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384300" y="7620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Il arrive souvent en retard (5-10 minutes)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384300" y="8509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Il ne parle plus beaucoup, se tient à l'écart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384300" y="9398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Son travail reste correct mais sans l'enthousiasme habituel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384300" y="10287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Il a refusé de former le nouvel apprenti (inhabituel chez lui)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384300" y="11176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Lors du briefing, il ne pose plus de questions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384300" y="12065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Un collègue vous a dit : 'Jean n'a plus l'air d'avoir envie'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130300" y="13081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CONTEXTE SUPPLÉMENTAIRE :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384300" y="14097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Jean a été passé chef d'équipe il y a 6 mois (après l'avoir demandé)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384300" y="14986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La prime promise pour ce poste n'est toujours pas mise en place (problème administratif)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384300" y="1587500"/>
            <a:ext cx="13982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Un nouveau maçon, moins expérimenté que Jean, a été embauché avec un salaire plus élevé (Jean l'a appris)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384300" y="17272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Le chantier actuel est répétitif (3e immeuble identique)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384300" y="1816100"/>
            <a:ext cx="13982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Jean vous a fait une suggestion d'amélioration il y a 2 mois, vous n'avez jamais donné suite"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130300" y="23114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1. Identifiez les 3 causes probables de démotivation de Jean :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130300" y="24638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Cause 1 : _____________________________________________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130300" y="26543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Cause 2 : _____________________________________________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130300" y="28575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Cause 3 : _____________________________________________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130300" y="30607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2. Quels leviers de motivation sont touchés (parmi les 7) ?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130300" y="32131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Levier 1 : _____________ (Reconnaissance / Autonomie / Développement / Sens / Appartenance / Conditions / Rémunération)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130300" y="34036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Levier 2 : _____________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34925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Levier 3 : _____________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130300" y="35814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3. Quel est le risque si vous n'agissez pas ?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130300" y="36703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Démission de Jean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130300" y="37465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Baisse de performance contagieuse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130300" y="38354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Accident (baisse de vigilance)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130300" y="39243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Conflit d'équipe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130300" y="40132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Tout cela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534400" y="22606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Vous décidez de rencontrer Jean DEMAIN en entretien individuel.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534400" y="24003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A. OUVERTURE DE L'ENTRETIEN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534400" y="24892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Comment allez-vous débuter la conversation ?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534400" y="25654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"Jean, j'ai remarqué des changements ces dernières semaines"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8534400" y="27178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"Jean, tu n'as plus l'air dans ton assiette, que se passe-t-il ?"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8534400" y="28575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"Jean, on doit parler de tes retards"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8534400" y="29464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Autre approche : _______________________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8534400" y="30861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Votre phrase d'ouverture :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8534400" y="31750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_____________________________________________________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8534400" y="33147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B. PHASE D'ÉCOUTE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8534400" y="34036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Listez 5 questions ouvertes pour comprendre sa situation :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8534400" y="35433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1. "_________________________________________________"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8534400" y="37465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2. "_________________________________________________"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8534400" y="39497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3. "_________________________________________________"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8534400" y="41529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4. "_________________________________________________"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8534400" y="43561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5. "_________________________________________________"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130300" y="47244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C. RECONNAISSANCE DES PROBLÈMES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130300" y="4813300"/>
            <a:ext cx="65786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Si Jean mentionne la prime non versée, l'inéquité salariale ou l'idée ignorée, que répondez-vous ?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130300" y="49657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Sur la prime : _________________________________________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130300" y="51562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Sur le salaire : ________________________________________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130300" y="53594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Sur l'idée : ___________________________________________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8534400" y="46736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D. SOLUTIONS ET ENGAGEMENT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8534400" y="47625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Que pouvez-vous proposer concrètement à Jean ?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8534400" y="48387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 i="true">
                <a:solidFill>
                  <a:srgbClr val="000000"/>
                </a:solidFill>
                <a:latin typeface="Poppins"/>
              </a:rPr>
              <a:t>Solutions IMMÉDIATES (dans les 48h) :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8534400" y="49276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1. ___________________________________________________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8534400" y="51308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2. ___________________________________________________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8534400" y="53340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 i="true">
                <a:solidFill>
                  <a:srgbClr val="000000"/>
                </a:solidFill>
                <a:latin typeface="Poppins"/>
              </a:rPr>
              <a:t>Solutions À COURT TERME (dans les 2 semaines) :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8534400" y="54229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1. ___________________________________________________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8534400" y="56261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2. ___________________________________________________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8534400" y="5816600"/>
            <a:ext cx="65786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 i="true">
                <a:solidFill>
                  <a:srgbClr val="000000"/>
                </a:solidFill>
                <a:latin typeface="Poppins"/>
              </a:rPr>
              <a:t>Solutions À MOYEN TERME (dans les 3 mois) :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8534400" y="59055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1. ___________________________________________________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8534400" y="6108700"/>
            <a:ext cx="65786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2. ___________________________________________________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876300" y="63627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E. CLÔTURE DE L'ENTRETIEN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876300" y="64643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Comment allez-vous terminer l'entretien ?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876300" y="65659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Récapituler les engagements pris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876300" y="66675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Fixer un point de suivi dans 15 jours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876300" y="67691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Remercier Jean pour son honnêteté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876300" y="68707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Réaffirmer sa valeur dans l'équipe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876300" y="69850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Tout cela ✓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876300" y="70866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Votre phrase de clôture :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876300" y="71882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_____________________________________________________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876300" y="74041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Questions de réflexion :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1130300" y="75057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Auriez-vous pu détecter la démotivation plus tôt ? Comment ?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1130300" y="7594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Quels signaux faibles faut-il surveiller dans une équipe ?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1130300" y="76835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Comment éviter que cette situation ne se reproduise ?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876300" y="77851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SIGNAUX FAIBLES DE DÉMOTIVATION À SURVEILLER :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1130300" y="78867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✓ Changement de comportement (retrait, silence)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1130300" y="7975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✓ Baisse d'enthousiasme ou d'initiative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1130300" y="80645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✓ Retards, absences qui augmentent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1130300" y="8153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✓ Qualité du travail qui diminue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1130300" y="8242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✓ Plaintes ou critiques qui augmentent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1130300" y="8331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✓ Refus de nouvelles responsabilités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1130300" y="84201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✓ Langage corporel fermé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876300" y="85217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PRÉVENTION :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1130300" y="8623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→ Entretiens individuels réguliers (1 fois par mois minimum)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1130300" y="8712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→ Reconnaissance continue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1130300" y="88011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→ Tenir ses engagements (prime, promesses)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1130300" y="88900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→ Traiter équitablement toute l'équipe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1130300" y="8966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→ Donner du feedback sur les idées proposées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1003300" y="774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1003300" y="863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1003300" y="952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7" id="117"/>
          <p:cNvSpPr txBox="true"/>
          <p:nvPr/>
        </p:nvSpPr>
        <p:spPr>
          <a:xfrm>
            <a:off x="1003300" y="1041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8" id="118"/>
          <p:cNvSpPr txBox="true"/>
          <p:nvPr/>
        </p:nvSpPr>
        <p:spPr>
          <a:xfrm>
            <a:off x="1003300" y="1130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9" id="119"/>
          <p:cNvSpPr txBox="true"/>
          <p:nvPr/>
        </p:nvSpPr>
        <p:spPr>
          <a:xfrm>
            <a:off x="1003300" y="1206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0" id="120"/>
          <p:cNvSpPr txBox="true"/>
          <p:nvPr/>
        </p:nvSpPr>
        <p:spPr>
          <a:xfrm>
            <a:off x="1003300" y="1422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1" id="121"/>
          <p:cNvSpPr txBox="true"/>
          <p:nvPr/>
        </p:nvSpPr>
        <p:spPr>
          <a:xfrm>
            <a:off x="1003300" y="1511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2" id="122"/>
          <p:cNvSpPr txBox="true"/>
          <p:nvPr/>
        </p:nvSpPr>
        <p:spPr>
          <a:xfrm>
            <a:off x="1003300" y="1600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3" id="123"/>
          <p:cNvSpPr txBox="true"/>
          <p:nvPr/>
        </p:nvSpPr>
        <p:spPr>
          <a:xfrm>
            <a:off x="1003300" y="1739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4" id="124"/>
          <p:cNvSpPr txBox="true"/>
          <p:nvPr/>
        </p:nvSpPr>
        <p:spPr>
          <a:xfrm>
            <a:off x="1003300" y="1828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5" id="125"/>
          <p:cNvSpPr txBox="true"/>
          <p:nvPr/>
        </p:nvSpPr>
        <p:spPr>
          <a:xfrm>
            <a:off x="749300" y="7505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6" id="126"/>
          <p:cNvSpPr txBox="true"/>
          <p:nvPr/>
        </p:nvSpPr>
        <p:spPr>
          <a:xfrm>
            <a:off x="749300" y="7594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7" id="127"/>
          <p:cNvSpPr txBox="true"/>
          <p:nvPr/>
        </p:nvSpPr>
        <p:spPr>
          <a:xfrm>
            <a:off x="749300" y="7683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8" id="128"/>
          <p:cNvSpPr txBox="true"/>
          <p:nvPr/>
        </p:nvSpPr>
        <p:spPr>
          <a:xfrm>
            <a:off x="749300" y="7899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9" id="129"/>
          <p:cNvSpPr txBox="true"/>
          <p:nvPr/>
        </p:nvSpPr>
        <p:spPr>
          <a:xfrm>
            <a:off x="749300" y="7988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0" id="130"/>
          <p:cNvSpPr txBox="true"/>
          <p:nvPr/>
        </p:nvSpPr>
        <p:spPr>
          <a:xfrm>
            <a:off x="749300" y="8064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1" id="131"/>
          <p:cNvSpPr txBox="true"/>
          <p:nvPr/>
        </p:nvSpPr>
        <p:spPr>
          <a:xfrm>
            <a:off x="749300" y="8153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2" id="132"/>
          <p:cNvSpPr txBox="true"/>
          <p:nvPr/>
        </p:nvSpPr>
        <p:spPr>
          <a:xfrm>
            <a:off x="749300" y="8242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3" id="133"/>
          <p:cNvSpPr txBox="true"/>
          <p:nvPr/>
        </p:nvSpPr>
        <p:spPr>
          <a:xfrm>
            <a:off x="749300" y="8331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4" id="134"/>
          <p:cNvSpPr txBox="true"/>
          <p:nvPr/>
        </p:nvSpPr>
        <p:spPr>
          <a:xfrm>
            <a:off x="749300" y="8420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5" id="135"/>
          <p:cNvSpPr txBox="true"/>
          <p:nvPr/>
        </p:nvSpPr>
        <p:spPr>
          <a:xfrm>
            <a:off x="749300" y="8623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6" id="136"/>
          <p:cNvSpPr txBox="true"/>
          <p:nvPr/>
        </p:nvSpPr>
        <p:spPr>
          <a:xfrm>
            <a:off x="749300" y="8712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7" id="137"/>
          <p:cNvSpPr txBox="true"/>
          <p:nvPr/>
        </p:nvSpPr>
        <p:spPr>
          <a:xfrm>
            <a:off x="749300" y="8801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8" id="138"/>
          <p:cNvSpPr txBox="true"/>
          <p:nvPr/>
        </p:nvSpPr>
        <p:spPr>
          <a:xfrm>
            <a:off x="749300" y="8890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9" id="139"/>
          <p:cNvSpPr txBox="true"/>
          <p:nvPr/>
        </p:nvSpPr>
        <p:spPr>
          <a:xfrm>
            <a:off x="749300" y="8978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838200"/>
            <a:ext cx="14490700" cy="558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838200"/>
            <a:ext cx="7112000" cy="558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6" id="6"/>
          <p:cNvSpPr/>
          <p:nvPr/>
        </p:nvSpPr>
        <p:spPr>
          <a:xfrm>
            <a:off x="8242300" y="838200"/>
            <a:ext cx="7112000" cy="558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876300" y="1714500"/>
            <a:ext cx="14490700" cy="3187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1714500"/>
            <a:ext cx="14490700" cy="1282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3136900"/>
            <a:ext cx="14490700" cy="1765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6172200"/>
            <a:ext cx="144907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876300" y="6515100"/>
            <a:ext cx="3378200" cy="1168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76300" y="6515100"/>
            <a:ext cx="3378200" cy="1168400"/>
          </a:xfrm>
          <a:prstGeom prst="roundRect">
            <a:avLst>
              <a:gd name="adj" fmla="val 2173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76300" y="6515100"/>
            <a:ext cx="33782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4" id="14"/>
          <p:cNvSpPr/>
          <p:nvPr/>
        </p:nvSpPr>
        <p:spPr>
          <a:xfrm>
            <a:off x="4572000" y="6400800"/>
            <a:ext cx="3378200" cy="1282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4572000" y="6400800"/>
            <a:ext cx="3378200" cy="1282700"/>
          </a:xfrm>
          <a:prstGeom prst="roundRect">
            <a:avLst>
              <a:gd name="adj" fmla="val 198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4572000" y="6400800"/>
            <a:ext cx="33782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7" id="17"/>
          <p:cNvSpPr/>
          <p:nvPr/>
        </p:nvSpPr>
        <p:spPr>
          <a:xfrm>
            <a:off x="8280400" y="6286500"/>
            <a:ext cx="3378200" cy="1397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280400" y="6286500"/>
            <a:ext cx="3378200" cy="1397000"/>
          </a:xfrm>
          <a:prstGeom prst="roundRect">
            <a:avLst>
              <a:gd name="adj" fmla="val 1818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280400" y="6286500"/>
            <a:ext cx="33782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0" id="20"/>
          <p:cNvSpPr/>
          <p:nvPr/>
        </p:nvSpPr>
        <p:spPr>
          <a:xfrm>
            <a:off x="11976100" y="6172200"/>
            <a:ext cx="33782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11976100" y="6172200"/>
            <a:ext cx="3378200" cy="1511300"/>
          </a:xfrm>
          <a:prstGeom prst="roundRect">
            <a:avLst>
              <a:gd name="adj" fmla="val 168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11976100" y="6172200"/>
            <a:ext cx="33782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3" id="23"/>
          <p:cNvSpPr/>
          <p:nvPr/>
        </p:nvSpPr>
        <p:spPr>
          <a:xfrm>
            <a:off x="876300" y="7988300"/>
            <a:ext cx="14490700" cy="533400"/>
          </a:xfrm>
          <a:prstGeom prst="roundRect">
            <a:avLst>
              <a:gd name="adj" fmla="val 4761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4" id="24"/>
          <p:cNvSpPr/>
          <p:nvPr/>
        </p:nvSpPr>
        <p:spPr>
          <a:xfrm>
            <a:off x="876300" y="7988300"/>
            <a:ext cx="4610100" cy="533400"/>
          </a:xfrm>
          <a:prstGeom prst="roundRect">
            <a:avLst>
              <a:gd name="adj" fmla="val 4761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5" id="25"/>
          <p:cNvSpPr/>
          <p:nvPr/>
        </p:nvSpPr>
        <p:spPr>
          <a:xfrm>
            <a:off x="5816600" y="7988300"/>
            <a:ext cx="4610100" cy="533400"/>
          </a:xfrm>
          <a:prstGeom prst="roundRect">
            <a:avLst>
              <a:gd name="adj" fmla="val 4761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6" id="26"/>
          <p:cNvSpPr/>
          <p:nvPr/>
        </p:nvSpPr>
        <p:spPr>
          <a:xfrm>
            <a:off x="10744200" y="7988300"/>
            <a:ext cx="4610100" cy="533400"/>
          </a:xfrm>
          <a:prstGeom prst="roundRect">
            <a:avLst>
              <a:gd name="adj" fmla="val 4761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27" id="27"/>
          <p:cNvSpPr/>
          <p:nvPr/>
        </p:nvSpPr>
        <p:spPr>
          <a:xfrm>
            <a:off x="876300" y="8623300"/>
            <a:ext cx="12700" cy="215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8" id="28"/>
          <p:cNvSpPr txBox="true"/>
          <p:nvPr/>
        </p:nvSpPr>
        <p:spPr>
          <a:xfrm>
            <a:off x="876300" y="203200"/>
            <a:ext cx="14490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Module 6 : Exercice 4 - Créer un Baromètre d'Engagement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130300" y="914400"/>
            <a:ext cx="66040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OBJECTIF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8496300" y="914400"/>
            <a:ext cx="66040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PRINCIPE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76300" y="14986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VOTRE BAROMÈTRE D'ENGAGEMENT À CRÉER :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76300" y="17145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FORMAT 1 : BAROMÈTRE VISUEL HEBDOMADAIRE (recommandé)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876300" y="31369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FORMAT 2 : MINI-SONDAGE MENSUEL (5 questions anonymes)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76300" y="49911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VOTRE CHOIX :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76300" y="59563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MISE EN PLACE :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130300" y="6654800"/>
            <a:ext cx="2870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1. Quand allez-vous lancer votre baromètre ?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4826000" y="6553200"/>
            <a:ext cx="2870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2. Qui sera responsable de la mesure ?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8534400" y="6438900"/>
            <a:ext cx="28702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3. Comment allez-vous communiquer les résultats ?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2230100" y="6324600"/>
            <a:ext cx="28702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4. Seuils d'alerte à définir :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876300" y="77724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ACTIONS SELON LES RÉSULTATS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876300" y="6477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Durée : 5 minutes - Outil simple de mesure continue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130300" y="1104900"/>
            <a:ext cx="66040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Avoir un outil visuel et simple pour suivre le niveau d'engagement de l'équipe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8496300" y="1104900"/>
            <a:ext cx="66040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Mesurer régulièrement l'engagement permet d'agir avant la démotivation profonde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876300" y="1879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Dessinez sur un panneau au bureau de chantier :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876300" y="20447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SEMAINE DU : __ / __ / ____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6300" y="22098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Niveau d'engagement général de l'équipe cette semaine :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130300" y="23749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😊 Très motivé [ ]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25527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😐 Correct [ ]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130300" y="27178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😟 Faible [ ]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876300" y="28829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À remplir chaque vendredi en fin de journée (2 minutes)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876300" y="33020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Question 1 : "Comment évaluez-vous votre motivation ce mois-ci ?"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876300" y="34671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1 - Très faible | 2 - Faible | 3 - Moyenne | 4 - Bonne | 5 - Excellente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876300" y="36322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Question 2 : "Vous sentez-vous écouté et reconnu ?"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876300" y="37973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1 - Pas du tout | 2 - Un peu | 3 - Moyennement | 4 - Bien | 5 - Très bien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76300" y="39624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Question 3 : "Avez-vous les moyens de bien faire votre travail ?"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76300" y="41275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1 - Non | 2 - Pas vraiment | 3 - Ça va | 4 - Oui | 5 - Tout à fait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76300" y="4292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Question 4 : "Recommanderiez-vous de travailler dans cette équipe ?"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76300" y="44577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1 - Non | 2 - Probablement pas | 3 - Peut-être | 4 - Oui | 5 - Absolument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876300" y="46228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Question 5 : "Que faudrait-il améliorer en priorité ?"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876300" y="47879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[Réponse libre]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876300" y="52070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Quel format allez-vous utiliser ?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130300" y="54102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Baromètre visuel hebdomadaire (simple et rapide)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130300" y="55880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Mini-sondage mensuel (plus détaillé)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130300" y="5753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Les deux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130300" y="7048500"/>
            <a:ext cx="2870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Dès : __ / __ / ____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4826000" y="6934200"/>
            <a:ext cx="2870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Vous-même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4826000" y="7099300"/>
            <a:ext cx="28702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Un délégué d'équipe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4826000" y="7378700"/>
            <a:ext cx="2870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Rotation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8534400" y="6934200"/>
            <a:ext cx="28702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Affichage sur panneau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8534400" y="7213600"/>
            <a:ext cx="28702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Discussion en réunion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8534400" y="7493000"/>
            <a:ext cx="2870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☐ Les deux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2230100" y="6604000"/>
            <a:ext cx="2870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Si score moyen &lt; ____ → Action immédiate requise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2230100" y="6997700"/>
            <a:ext cx="2870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Si tendance baisse sur 2 semaines → Entretiens individuels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876300" y="8001000"/>
            <a:ext cx="4851400" cy="292100"/>
          </a:xfrm>
          <a:prstGeom prst="roundRect">
            <a:avLst>
              <a:gd name="adj" fmla="val 8695"/>
            </a:avLst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&gt;4/5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876300" y="8305800"/>
            <a:ext cx="46101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Score élevé : Continuez, célébrez !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5816600" y="8001000"/>
            <a:ext cx="4851400" cy="292100"/>
          </a:xfrm>
          <a:prstGeom prst="roundRect">
            <a:avLst>
              <a:gd name="adj" fmla="val 8695"/>
            </a:avLst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3-4/5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5816600" y="8305800"/>
            <a:ext cx="46101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Score moyen : Identifier points d'amélioration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0744200" y="8001000"/>
            <a:ext cx="4851400" cy="292100"/>
          </a:xfrm>
          <a:prstGeom prst="roundRect">
            <a:avLst>
              <a:gd name="adj" fmla="val 8695"/>
            </a:avLst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&lt;3/5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0744200" y="8305800"/>
            <a:ext cx="46101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Score faible : URGENCE - Entretiens + plan d'action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130300" y="8623300"/>
            <a:ext cx="14236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ASTUCE :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Ne mesurez que si vous êtes prêt à AGIR sur les résultats ! Sinon, vous créerez encore plus de démotivation.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749300" y="2400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749300" y="2565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749300" y="2743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749300" y="5435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749300" y="5600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749300" y="5778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2159000"/>
            <a:ext cx="14490700" cy="6311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2159000"/>
            <a:ext cx="14490700" cy="1447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2159000"/>
            <a:ext cx="14490700" cy="1447800"/>
          </a:xfrm>
          <a:prstGeom prst="roundRect">
            <a:avLst>
              <a:gd name="adj" fmla="val 5263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2159000"/>
            <a:ext cx="241300" cy="14478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8" id="8"/>
          <p:cNvSpPr/>
          <p:nvPr/>
        </p:nvSpPr>
        <p:spPr>
          <a:xfrm>
            <a:off x="1257300" y="4216400"/>
            <a:ext cx="14109700" cy="181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1257300" y="4216400"/>
            <a:ext cx="14109700" cy="1816100"/>
          </a:xfrm>
          <a:prstGeom prst="roundRect">
            <a:avLst>
              <a:gd name="adj" fmla="val 4195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1257300" y="4216400"/>
            <a:ext cx="241300" cy="1816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625600" y="6642100"/>
            <a:ext cx="13728700" cy="1816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625600" y="6642100"/>
            <a:ext cx="13728700" cy="1816100"/>
          </a:xfrm>
          <a:prstGeom prst="roundRect">
            <a:avLst>
              <a:gd name="adj" fmla="val 4195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1625600" y="6642100"/>
            <a:ext cx="241300" cy="18161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14" id="14"/>
          <p:cNvSpPr txBox="true"/>
          <p:nvPr/>
        </p:nvSpPr>
        <p:spPr>
          <a:xfrm>
            <a:off x="876300" y="660400"/>
            <a:ext cx="14490700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800" b="true">
                <a:solidFill>
                  <a:srgbClr val="100900"/>
                </a:solidFill>
                <a:latin typeface="Poppins"/>
              </a:rPr>
              <a:t>Module 7 : Gestion et Développement des Compétences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1384300" y="2400300"/>
            <a:ext cx="139827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Cartographie des Compétences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1752600" y="4457700"/>
            <a:ext cx="136017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Plans de Développement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2133600" y="6896100"/>
            <a:ext cx="13220700" cy="431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Tutorat et Transmission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876300" y="1511300"/>
            <a:ext cx="14490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Durée : 2 heures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384300" y="3009900"/>
            <a:ext cx="13982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Identifier les compétences clés, évaluer le niveau de l'équipe (1-4), repérer les gaps et dépendances critiques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1752600" y="5067300"/>
            <a:ext cx="136017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Définir les objectifs de montée en compétences, moyens (formation, tutorat, mise en situation), suivi et évaluation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2133600" y="7493000"/>
            <a:ext cx="132207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Organiser le compagnonnage, désigner des tuteurs, structurer la transmission des savoir-faire, intégration des nouveaux</a:t>
            </a:r>
            <a:endParaRPr lang="en-US" sz="1100"/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0800" y="38100"/>
            <a:ext cx="5130800" cy="90551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133600"/>
            <a:ext cx="9283700" cy="6489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133600"/>
            <a:ext cx="2921000" cy="4178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426200" y="23241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133600"/>
            <a:ext cx="2921000" cy="4178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613900" y="23241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133600"/>
            <a:ext cx="2921000" cy="4178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88900" y="23241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AutoShape 12" id="12"/>
          <p:cNvSpPr/>
          <p:nvPr/>
        </p:nvSpPr>
        <p:spPr>
          <a:xfrm>
            <a:off x="6083300" y="6502400"/>
            <a:ext cx="9283700" cy="2120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6426200" y="6692900"/>
            <a:ext cx="546100" cy="546100"/>
          </a:xfrm>
          <a:prstGeom prst="roundRect">
            <a:avLst>
              <a:gd name="adj" fmla="val 48837"/>
            </a:avLst>
          </a:prstGeom>
          <a:solidFill>
            <a:srgbClr val="A37135"/>
          </a:solidFill>
        </p:spPr>
      </p:sp>
      <p:sp>
        <p:nvSpPr>
          <p:cNvPr name="TextBox 14" id="14"/>
          <p:cNvSpPr txBox="true"/>
          <p:nvPr/>
        </p:nvSpPr>
        <p:spPr>
          <a:xfrm>
            <a:off x="6083300" y="508000"/>
            <a:ext cx="9283700" cy="876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Module 7 : Exercices Gestion des Compétences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6083300" y="1600200"/>
            <a:ext cx="9283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Durée exercices : 50 minutes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6324600" y="30607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Cartographie Équipe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9512300" y="3060700"/>
            <a:ext cx="24130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Grille d'Évaluation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12687300" y="3060700"/>
            <a:ext cx="2413000" cy="990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Plan de Formation Individuel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324600" y="74295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100" b="true">
                <a:solidFill>
                  <a:srgbClr val="100900"/>
                </a:solidFill>
                <a:latin typeface="Poppins"/>
              </a:rPr>
              <a:t>Dispositif de Tutorat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324600" y="3860800"/>
            <a:ext cx="2413000" cy="193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Créer la matrice de compétences de votre équipe : évaluer chaque membre sur 10 compétences clés - Temps : 15 min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9512300" y="3860800"/>
            <a:ext cx="2413000" cy="193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Concevoir une grille standardisée pour évaluer les compétences techniques et transversales - Temps : 15 min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2687300" y="4191000"/>
            <a:ext cx="2413000" cy="193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Élaborer un plan de développement sur 6 mois pour un collaborateur avec objectifs et moyens - Temps : 15 min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6324600" y="7886700"/>
            <a:ext cx="87757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400" b="true">
                <a:solidFill>
                  <a:srgbClr val="000000"/>
                </a:solidFill>
                <a:latin typeface="Poppins"/>
              </a:rPr>
              <a:t>Concevoir un système de tutorat pour intégrer les nouveaux arrivants - Temps : 5 min</a:t>
            </a:r>
            <a:endParaRPr lang="en-US" sz="1100"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rcRect t="19000" b="19000"/>
          <a:stretch>
            <a:fillRect/>
          </a:stretch>
        </p:blipFill>
        <p:spPr>
          <a:xfrm>
            <a:off x="6565900" y="2514600"/>
            <a:ext cx="279400" cy="1778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l="0" r="0"/>
          <a:stretch>
            <a:fillRect/>
          </a:stretch>
        </p:blipFill>
        <p:spPr>
          <a:xfrm>
            <a:off x="9791700" y="2514600"/>
            <a:ext cx="177800" cy="177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t="14000" b="14000"/>
          <a:stretch>
            <a:fillRect/>
          </a:stretch>
        </p:blipFill>
        <p:spPr>
          <a:xfrm>
            <a:off x="12941300" y="2514600"/>
            <a:ext cx="241300" cy="1778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7"/>
          <a:srcRect t="9000" b="9000"/>
          <a:stretch>
            <a:fillRect/>
          </a:stretch>
        </p:blipFill>
        <p:spPr>
          <a:xfrm>
            <a:off x="6591300" y="6870700"/>
            <a:ext cx="2159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749300"/>
            <a:ext cx="14490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749300"/>
            <a:ext cx="14490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270000"/>
            <a:ext cx="144907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1473200"/>
            <a:ext cx="4610100" cy="53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1473200"/>
            <a:ext cx="4610100" cy="533400"/>
          </a:xfrm>
          <a:prstGeom prst="roundRect">
            <a:avLst>
              <a:gd name="adj" fmla="val 238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1473200"/>
            <a:ext cx="46101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0" id="10"/>
          <p:cNvSpPr/>
          <p:nvPr/>
        </p:nvSpPr>
        <p:spPr>
          <a:xfrm>
            <a:off x="5816600" y="1371600"/>
            <a:ext cx="46101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5816600" y="1371600"/>
            <a:ext cx="4610100" cy="622300"/>
          </a:xfrm>
          <a:prstGeom prst="roundRect">
            <a:avLst>
              <a:gd name="adj" fmla="val 204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5816600" y="1371600"/>
            <a:ext cx="46101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3" id="13"/>
          <p:cNvSpPr/>
          <p:nvPr/>
        </p:nvSpPr>
        <p:spPr>
          <a:xfrm>
            <a:off x="10744200" y="1270000"/>
            <a:ext cx="46101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10744200" y="1270000"/>
            <a:ext cx="4610100" cy="723900"/>
          </a:xfrm>
          <a:prstGeom prst="roundRect">
            <a:avLst>
              <a:gd name="adj" fmla="val 1754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10744200" y="1270000"/>
            <a:ext cx="46101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6" id="16"/>
          <p:cNvSpPr/>
          <p:nvPr/>
        </p:nvSpPr>
        <p:spPr>
          <a:xfrm>
            <a:off x="876300" y="3771900"/>
            <a:ext cx="144907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7" id="17"/>
          <p:cNvSpPr/>
          <p:nvPr/>
        </p:nvSpPr>
        <p:spPr>
          <a:xfrm>
            <a:off x="889000" y="3771900"/>
            <a:ext cx="15875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18" id="18"/>
          <p:cNvSpPr/>
          <p:nvPr/>
        </p:nvSpPr>
        <p:spPr>
          <a:xfrm>
            <a:off x="2476500" y="3771900"/>
            <a:ext cx="11049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19" id="19"/>
          <p:cNvSpPr/>
          <p:nvPr/>
        </p:nvSpPr>
        <p:spPr>
          <a:xfrm>
            <a:off x="3594100" y="3771900"/>
            <a:ext cx="11684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0" id="20"/>
          <p:cNvSpPr/>
          <p:nvPr/>
        </p:nvSpPr>
        <p:spPr>
          <a:xfrm>
            <a:off x="4762500" y="3771900"/>
            <a:ext cx="11684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1" id="21"/>
          <p:cNvSpPr/>
          <p:nvPr/>
        </p:nvSpPr>
        <p:spPr>
          <a:xfrm>
            <a:off x="5943600" y="3771900"/>
            <a:ext cx="11938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2" id="22"/>
          <p:cNvSpPr/>
          <p:nvPr/>
        </p:nvSpPr>
        <p:spPr>
          <a:xfrm>
            <a:off x="7137400" y="3771900"/>
            <a:ext cx="11811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3" id="23"/>
          <p:cNvSpPr/>
          <p:nvPr/>
        </p:nvSpPr>
        <p:spPr>
          <a:xfrm>
            <a:off x="8331200" y="3771900"/>
            <a:ext cx="11811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4" id="24"/>
          <p:cNvSpPr/>
          <p:nvPr/>
        </p:nvSpPr>
        <p:spPr>
          <a:xfrm>
            <a:off x="9512300" y="3771900"/>
            <a:ext cx="11557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5" id="25"/>
          <p:cNvSpPr/>
          <p:nvPr/>
        </p:nvSpPr>
        <p:spPr>
          <a:xfrm>
            <a:off x="10668000" y="3771900"/>
            <a:ext cx="11811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6" id="26"/>
          <p:cNvSpPr/>
          <p:nvPr/>
        </p:nvSpPr>
        <p:spPr>
          <a:xfrm>
            <a:off x="11861800" y="3771900"/>
            <a:ext cx="11684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7" id="27"/>
          <p:cNvSpPr/>
          <p:nvPr/>
        </p:nvSpPr>
        <p:spPr>
          <a:xfrm>
            <a:off x="13042900" y="3771900"/>
            <a:ext cx="12827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8" id="28"/>
          <p:cNvSpPr/>
          <p:nvPr/>
        </p:nvSpPr>
        <p:spPr>
          <a:xfrm>
            <a:off x="14325600" y="3771900"/>
            <a:ext cx="1028700" cy="139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29" id="29"/>
          <p:cNvSpPr/>
          <p:nvPr/>
        </p:nvSpPr>
        <p:spPr>
          <a:xfrm>
            <a:off x="889000" y="3911600"/>
            <a:ext cx="15875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0" id="30"/>
          <p:cNvSpPr/>
          <p:nvPr/>
        </p:nvSpPr>
        <p:spPr>
          <a:xfrm>
            <a:off x="2476500" y="3911600"/>
            <a:ext cx="11049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1" id="31"/>
          <p:cNvSpPr/>
          <p:nvPr/>
        </p:nvSpPr>
        <p:spPr>
          <a:xfrm>
            <a:off x="3594100" y="3911600"/>
            <a:ext cx="11684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2" id="32"/>
          <p:cNvSpPr/>
          <p:nvPr/>
        </p:nvSpPr>
        <p:spPr>
          <a:xfrm>
            <a:off x="4762500" y="3911600"/>
            <a:ext cx="11684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3" id="33"/>
          <p:cNvSpPr/>
          <p:nvPr/>
        </p:nvSpPr>
        <p:spPr>
          <a:xfrm>
            <a:off x="5943600" y="3911600"/>
            <a:ext cx="11938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4" id="34"/>
          <p:cNvSpPr/>
          <p:nvPr/>
        </p:nvSpPr>
        <p:spPr>
          <a:xfrm>
            <a:off x="7137400" y="3911600"/>
            <a:ext cx="11811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5" id="35"/>
          <p:cNvSpPr/>
          <p:nvPr/>
        </p:nvSpPr>
        <p:spPr>
          <a:xfrm>
            <a:off x="8331200" y="3911600"/>
            <a:ext cx="11811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6" id="36"/>
          <p:cNvSpPr/>
          <p:nvPr/>
        </p:nvSpPr>
        <p:spPr>
          <a:xfrm>
            <a:off x="9512300" y="3911600"/>
            <a:ext cx="11557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7" id="37"/>
          <p:cNvSpPr/>
          <p:nvPr/>
        </p:nvSpPr>
        <p:spPr>
          <a:xfrm>
            <a:off x="10668000" y="3911600"/>
            <a:ext cx="11811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8" id="38"/>
          <p:cNvSpPr/>
          <p:nvPr/>
        </p:nvSpPr>
        <p:spPr>
          <a:xfrm>
            <a:off x="11861800" y="3911600"/>
            <a:ext cx="11684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9" id="39"/>
          <p:cNvSpPr/>
          <p:nvPr/>
        </p:nvSpPr>
        <p:spPr>
          <a:xfrm>
            <a:off x="13042900" y="3911600"/>
            <a:ext cx="12827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0" id="40"/>
          <p:cNvSpPr/>
          <p:nvPr/>
        </p:nvSpPr>
        <p:spPr>
          <a:xfrm>
            <a:off x="14325600" y="3911600"/>
            <a:ext cx="10287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1" id="41"/>
          <p:cNvSpPr/>
          <p:nvPr/>
        </p:nvSpPr>
        <p:spPr>
          <a:xfrm>
            <a:off x="889000" y="4051300"/>
            <a:ext cx="15875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2" id="42"/>
          <p:cNvSpPr/>
          <p:nvPr/>
        </p:nvSpPr>
        <p:spPr>
          <a:xfrm>
            <a:off x="2476500" y="4051300"/>
            <a:ext cx="11049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3" id="43"/>
          <p:cNvSpPr/>
          <p:nvPr/>
        </p:nvSpPr>
        <p:spPr>
          <a:xfrm>
            <a:off x="3594100" y="4051300"/>
            <a:ext cx="11684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4" id="44"/>
          <p:cNvSpPr/>
          <p:nvPr/>
        </p:nvSpPr>
        <p:spPr>
          <a:xfrm>
            <a:off x="4762500" y="4051300"/>
            <a:ext cx="11684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5" id="45"/>
          <p:cNvSpPr/>
          <p:nvPr/>
        </p:nvSpPr>
        <p:spPr>
          <a:xfrm>
            <a:off x="5943600" y="4051300"/>
            <a:ext cx="11938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6" id="46"/>
          <p:cNvSpPr/>
          <p:nvPr/>
        </p:nvSpPr>
        <p:spPr>
          <a:xfrm>
            <a:off x="7137400" y="4051300"/>
            <a:ext cx="11811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7" id="47"/>
          <p:cNvSpPr/>
          <p:nvPr/>
        </p:nvSpPr>
        <p:spPr>
          <a:xfrm>
            <a:off x="8331200" y="4051300"/>
            <a:ext cx="11811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8" id="48"/>
          <p:cNvSpPr/>
          <p:nvPr/>
        </p:nvSpPr>
        <p:spPr>
          <a:xfrm>
            <a:off x="9512300" y="4051300"/>
            <a:ext cx="11557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9" id="49"/>
          <p:cNvSpPr/>
          <p:nvPr/>
        </p:nvSpPr>
        <p:spPr>
          <a:xfrm>
            <a:off x="10668000" y="4051300"/>
            <a:ext cx="11811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0" id="50"/>
          <p:cNvSpPr/>
          <p:nvPr/>
        </p:nvSpPr>
        <p:spPr>
          <a:xfrm>
            <a:off x="11861800" y="4051300"/>
            <a:ext cx="11684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1" id="51"/>
          <p:cNvSpPr/>
          <p:nvPr/>
        </p:nvSpPr>
        <p:spPr>
          <a:xfrm>
            <a:off x="13042900" y="4051300"/>
            <a:ext cx="12827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2" id="52"/>
          <p:cNvSpPr/>
          <p:nvPr/>
        </p:nvSpPr>
        <p:spPr>
          <a:xfrm>
            <a:off x="14325600" y="4051300"/>
            <a:ext cx="1028700" cy="13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TextBox 53" id="53"/>
          <p:cNvSpPr txBox="true"/>
          <p:nvPr/>
        </p:nvSpPr>
        <p:spPr>
          <a:xfrm>
            <a:off x="876300" y="177800"/>
            <a:ext cx="144907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Module 7 : Exercice 1 - Cartographie des Compétences de votre Équipe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876300" y="5588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100900"/>
                </a:solidFill>
                <a:latin typeface="Poppins"/>
              </a:rPr>
              <a:t>Durée : 15 minutes - Matrice de compétences complète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76300" y="7493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100900"/>
                </a:solidFill>
                <a:latin typeface="Poppins"/>
              </a:rPr>
              <a:t>OBJECTIF :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76300" y="10795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100900"/>
                </a:solidFill>
                <a:latin typeface="Poppins"/>
              </a:rPr>
              <a:t>VOTRE MATRICE DE COMPÉTENCES À CRÉER :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130300" y="1600200"/>
            <a:ext cx="41148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ÉTAPE 1 :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6057900" y="1498600"/>
            <a:ext cx="41148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ÉTAPE 2 :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0998200" y="1409700"/>
            <a:ext cx="41148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ÉTAPE 3 :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876300" y="21590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COMPÉTENCES TECHNIQUES (5-6) :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8432800" y="21590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COMPÉTENCES TRANSVERSALES (4-5) :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876300" y="42672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ÉCHELLE D'ÉVALUATION :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876300" y="53848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100900"/>
                </a:solidFill>
                <a:latin typeface="Poppins"/>
              </a:rPr>
              <a:t>ÉTAPE 3 : Analyse des résultats (3 min)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876300" y="56515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A. ANALYSE PAR PERSONNE (lignes) :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8432800" y="56515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B. ANALYSE PAR COMPÉTENCE (colonnes) :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876300" y="72771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C. PLAN D'ACTION PRIORITAIRE :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876300" y="80899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UTILISATION DE LA MATRICE :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876300" y="9144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Identifier les compétences disponibles, les gaps et les dépendances critiques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130300" y="1739900"/>
            <a:ext cx="41148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Listez les 10 compétences clés pour votre chantier (5 min)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6057900" y="1651000"/>
            <a:ext cx="41148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Créez votre matrice (7 min)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0998200" y="1549400"/>
            <a:ext cx="41148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Analyse des résultats (3 min)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876300" y="2336800"/>
            <a:ext cx="6921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Exemples : Maçonnerie, Électricité, Plomberie, Coffrage, Ferraillage, Peinture, Carrelage, etc.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876300" y="26035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Vos compétences techniques prioritaires :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130300" y="27686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1. _________________________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130300" y="29210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2. _________________________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130300" y="30734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3. _________________________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130300" y="32258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4. _________________________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130300" y="33655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5. _________________________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130300" y="35179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6. _________________________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8432800" y="2336800"/>
            <a:ext cx="6921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Exemples : Lecture de plans, Gestion sécurité, Utilisation grue/nacelle, Encadrement équipe, etc.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8432800" y="26035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Vos compétences transversales prioritaires :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8686800" y="27686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7. _________________________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8686800" y="29210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8. _________________________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8686800" y="30734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9. _________________________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8686800" y="32258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10. ________________________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965200" y="3797300"/>
            <a:ext cx="14224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Nom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2565400" y="3797300"/>
            <a:ext cx="9398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Comp1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3683000" y="3797300"/>
            <a:ext cx="9906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Comp2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4851400" y="3797300"/>
            <a:ext cx="1003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Comp3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6019800" y="3797300"/>
            <a:ext cx="10160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Comp4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7213600" y="3797300"/>
            <a:ext cx="10160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Comp5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8407400" y="3797300"/>
            <a:ext cx="10160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Comp6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9601200" y="3797300"/>
            <a:ext cx="9779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Comp7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10756900" y="3797300"/>
            <a:ext cx="10160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Comp8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11938000" y="3797300"/>
            <a:ext cx="1003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Comp9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13119100" y="3797300"/>
            <a:ext cx="11176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Comp10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14414500" y="3797300"/>
            <a:ext cx="8509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TOTAL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965200" y="3937000"/>
            <a:ext cx="14224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Personne 1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14414500" y="3937000"/>
            <a:ext cx="8509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/40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965200" y="4076700"/>
            <a:ext cx="14224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MOYENNE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2565400" y="4076700"/>
            <a:ext cx="9398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3683000" y="4076700"/>
            <a:ext cx="9906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4851400" y="4076700"/>
            <a:ext cx="1003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6019800" y="4076700"/>
            <a:ext cx="10160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7213600" y="4076700"/>
            <a:ext cx="10160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8407400" y="4076700"/>
            <a:ext cx="10160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9601200" y="4076700"/>
            <a:ext cx="9779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10756900" y="4076700"/>
            <a:ext cx="10160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11938000" y="4076700"/>
            <a:ext cx="1003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13119100" y="4076700"/>
            <a:ext cx="11176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/4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1130300" y="44450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0 = Aucune compétence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1130300" y="45974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 = Débutant (nécessite supervision constante)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1130300" y="47371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2 = Intermédiaire (autonome sur tâches simples)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1130300" y="48895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3 = Confirmé (autonome, peut former)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1130300" y="50419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4 = Expert (maîtrise totale, référent)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876300" y="52070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Pour chaque personne et chaque compétence, attribuez un score de 0 à 4.</a:t>
            </a:r>
            <a:endParaRPr lang="en-US" sz="1100"/>
          </a:p>
        </p:txBody>
      </p:sp>
      <p:sp>
        <p:nvSpPr>
          <p:cNvPr name="TextBox 117" id="117"/>
          <p:cNvSpPr txBox="true"/>
          <p:nvPr/>
        </p:nvSpPr>
        <p:spPr>
          <a:xfrm>
            <a:off x="876300" y="58166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1. Qui sont vos 3 personnes les plus polyvalentes ?</a:t>
            </a:r>
            <a:endParaRPr lang="en-US" sz="1100"/>
          </a:p>
        </p:txBody>
      </p:sp>
      <p:sp>
        <p:nvSpPr>
          <p:cNvPr name="TextBox 118" id="118"/>
          <p:cNvSpPr txBox="true"/>
          <p:nvPr/>
        </p:nvSpPr>
        <p:spPr>
          <a:xfrm>
            <a:off x="1130300" y="5994400"/>
            <a:ext cx="6667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____________________ (score total : ____)</a:t>
            </a:r>
            <a:endParaRPr lang="en-US" sz="1100"/>
          </a:p>
        </p:txBody>
      </p:sp>
      <p:sp>
        <p:nvSpPr>
          <p:cNvPr name="TextBox 119" id="119"/>
          <p:cNvSpPr txBox="true"/>
          <p:nvPr/>
        </p:nvSpPr>
        <p:spPr>
          <a:xfrm>
            <a:off x="1130300" y="6235700"/>
            <a:ext cx="6667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____________________ (score total : ____)</a:t>
            </a:r>
            <a:endParaRPr lang="en-US" sz="1100"/>
          </a:p>
        </p:txBody>
      </p:sp>
      <p:sp>
        <p:nvSpPr>
          <p:cNvPr name="TextBox 120" id="120"/>
          <p:cNvSpPr txBox="true"/>
          <p:nvPr/>
        </p:nvSpPr>
        <p:spPr>
          <a:xfrm>
            <a:off x="1130300" y="6489700"/>
            <a:ext cx="6667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____________________ (score total : ____)</a:t>
            </a:r>
            <a:endParaRPr lang="en-US" sz="1100"/>
          </a:p>
        </p:txBody>
      </p:sp>
      <p:sp>
        <p:nvSpPr>
          <p:cNvPr name="TextBox 121" id="121"/>
          <p:cNvSpPr txBox="true"/>
          <p:nvPr/>
        </p:nvSpPr>
        <p:spPr>
          <a:xfrm>
            <a:off x="876300" y="67564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2. Qui a le plus besoin de développement ?</a:t>
            </a:r>
            <a:endParaRPr lang="en-US" sz="1100"/>
          </a:p>
        </p:txBody>
      </p:sp>
      <p:sp>
        <p:nvSpPr>
          <p:cNvPr name="TextBox 122" id="122"/>
          <p:cNvSpPr txBox="true"/>
          <p:nvPr/>
        </p:nvSpPr>
        <p:spPr>
          <a:xfrm>
            <a:off x="1130300" y="6934200"/>
            <a:ext cx="6667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____________________ (score total : ____)</a:t>
            </a:r>
            <a:endParaRPr lang="en-US" sz="1100"/>
          </a:p>
        </p:txBody>
      </p:sp>
      <p:sp>
        <p:nvSpPr>
          <p:cNvPr name="TextBox 123" id="123"/>
          <p:cNvSpPr txBox="true"/>
          <p:nvPr/>
        </p:nvSpPr>
        <p:spPr>
          <a:xfrm>
            <a:off x="8432800" y="5816600"/>
            <a:ext cx="6921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1. Quelles compétences sont bien couvertes (moyenne ≥ 3) ?</a:t>
            </a:r>
            <a:endParaRPr lang="en-US" sz="1100"/>
          </a:p>
        </p:txBody>
      </p:sp>
      <p:sp>
        <p:nvSpPr>
          <p:cNvPr name="TextBox 124" id="124"/>
          <p:cNvSpPr txBox="true"/>
          <p:nvPr/>
        </p:nvSpPr>
        <p:spPr>
          <a:xfrm>
            <a:off x="8686800" y="6096000"/>
            <a:ext cx="6667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Compétence : ____________ (moyenne : ____)</a:t>
            </a:r>
            <a:endParaRPr lang="en-US" sz="1100"/>
          </a:p>
        </p:txBody>
      </p:sp>
      <p:sp>
        <p:nvSpPr>
          <p:cNvPr name="TextBox 125" id="125"/>
          <p:cNvSpPr txBox="true"/>
          <p:nvPr/>
        </p:nvSpPr>
        <p:spPr>
          <a:xfrm>
            <a:off x="8686800" y="6337300"/>
            <a:ext cx="66675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Compétence : ____________ (moyenne : ____)</a:t>
            </a:r>
            <a:endParaRPr lang="en-US" sz="1100"/>
          </a:p>
        </p:txBody>
      </p:sp>
      <p:sp>
        <p:nvSpPr>
          <p:cNvPr name="TextBox 126" id="126"/>
          <p:cNvSpPr txBox="true"/>
          <p:nvPr/>
        </p:nvSpPr>
        <p:spPr>
          <a:xfrm>
            <a:off x="876300" y="74549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Sur la base de cette analyse, identifiez :</a:t>
            </a:r>
            <a:endParaRPr lang="en-US" sz="1100"/>
          </a:p>
        </p:txBody>
      </p:sp>
      <p:sp>
        <p:nvSpPr>
          <p:cNvPr name="TextBox 127" id="127"/>
          <p:cNvSpPr txBox="true"/>
          <p:nvPr/>
        </p:nvSpPr>
        <p:spPr>
          <a:xfrm>
            <a:off x="1130300" y="76200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1. Les 2 compétences à développer en URGENCE (gaps critiques) :</a:t>
            </a:r>
            <a:endParaRPr lang="en-US" sz="1100"/>
          </a:p>
        </p:txBody>
      </p:sp>
      <p:sp>
        <p:nvSpPr>
          <p:cNvPr name="TextBox 128" id="128"/>
          <p:cNvSpPr txBox="true"/>
          <p:nvPr/>
        </p:nvSpPr>
        <p:spPr>
          <a:xfrm>
            <a:off x="1130300" y="77724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- Compétence : ____________ → Former qui : ____________</a:t>
            </a:r>
            <a:endParaRPr lang="en-US" sz="1100"/>
          </a:p>
        </p:txBody>
      </p:sp>
      <p:sp>
        <p:nvSpPr>
          <p:cNvPr name="TextBox 129" id="129"/>
          <p:cNvSpPr txBox="true"/>
          <p:nvPr/>
        </p:nvSpPr>
        <p:spPr>
          <a:xfrm>
            <a:off x="1130300" y="79248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- Compétence : ____________ → Former qui : ____________</a:t>
            </a:r>
            <a:endParaRPr lang="en-US" sz="1100"/>
          </a:p>
        </p:txBody>
      </p:sp>
      <p:sp>
        <p:nvSpPr>
          <p:cNvPr name="TextBox 130" id="130"/>
          <p:cNvSpPr txBox="true"/>
          <p:nvPr/>
        </p:nvSpPr>
        <p:spPr>
          <a:xfrm>
            <a:off x="1130300" y="82677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✓ Mise à jour tous les 3-6 mois</a:t>
            </a:r>
            <a:endParaRPr lang="en-US" sz="1100"/>
          </a:p>
        </p:txBody>
      </p:sp>
      <p:sp>
        <p:nvSpPr>
          <p:cNvPr name="TextBox 131" id="131"/>
          <p:cNvSpPr txBox="true"/>
          <p:nvPr/>
        </p:nvSpPr>
        <p:spPr>
          <a:xfrm>
            <a:off x="1130300" y="84201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✓ Utiliser pour planifier les formations</a:t>
            </a:r>
            <a:endParaRPr lang="en-US" sz="1100"/>
          </a:p>
        </p:txBody>
      </p:sp>
      <p:sp>
        <p:nvSpPr>
          <p:cNvPr name="TextBox 132" id="132"/>
          <p:cNvSpPr txBox="true"/>
          <p:nvPr/>
        </p:nvSpPr>
        <p:spPr>
          <a:xfrm>
            <a:off x="1130300" y="85598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✓ Utiliser pour affecter les tâches</a:t>
            </a:r>
            <a:endParaRPr lang="en-US" sz="1100"/>
          </a:p>
        </p:txBody>
      </p:sp>
      <p:sp>
        <p:nvSpPr>
          <p:cNvPr name="TextBox 133" id="133"/>
          <p:cNvSpPr txBox="true"/>
          <p:nvPr/>
        </p:nvSpPr>
        <p:spPr>
          <a:xfrm>
            <a:off x="1130300" y="87122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✓ Utiliser pour les recrutements</a:t>
            </a:r>
            <a:endParaRPr lang="en-US" sz="1100"/>
          </a:p>
        </p:txBody>
      </p:sp>
      <p:sp>
        <p:nvSpPr>
          <p:cNvPr name="TextBox 134" id="134"/>
          <p:cNvSpPr txBox="true"/>
          <p:nvPr/>
        </p:nvSpPr>
        <p:spPr>
          <a:xfrm>
            <a:off x="1130300" y="88646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ea typeface="Poppins"/>
              </a:rPr>
              <a:t>✓ Utiliser pour les entretiens annuels</a:t>
            </a:r>
            <a:endParaRPr lang="en-US" sz="1100"/>
          </a:p>
        </p:txBody>
      </p:sp>
      <p:sp>
        <p:nvSpPr>
          <p:cNvPr name="TextBox 135" id="135"/>
          <p:cNvSpPr txBox="true"/>
          <p:nvPr/>
        </p:nvSpPr>
        <p:spPr>
          <a:xfrm>
            <a:off x="749300" y="2794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6" id="136"/>
          <p:cNvSpPr txBox="true"/>
          <p:nvPr/>
        </p:nvSpPr>
        <p:spPr>
          <a:xfrm>
            <a:off x="749300" y="2933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7" id="137"/>
          <p:cNvSpPr txBox="true"/>
          <p:nvPr/>
        </p:nvSpPr>
        <p:spPr>
          <a:xfrm>
            <a:off x="749300" y="3086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8" id="138"/>
          <p:cNvSpPr txBox="true"/>
          <p:nvPr/>
        </p:nvSpPr>
        <p:spPr>
          <a:xfrm>
            <a:off x="749300" y="3238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9" id="139"/>
          <p:cNvSpPr txBox="true"/>
          <p:nvPr/>
        </p:nvSpPr>
        <p:spPr>
          <a:xfrm>
            <a:off x="749300" y="3390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0" id="140"/>
          <p:cNvSpPr txBox="true"/>
          <p:nvPr/>
        </p:nvSpPr>
        <p:spPr>
          <a:xfrm>
            <a:off x="749300" y="3530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1" id="141"/>
          <p:cNvSpPr txBox="true"/>
          <p:nvPr/>
        </p:nvSpPr>
        <p:spPr>
          <a:xfrm>
            <a:off x="8305800" y="2794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2" id="142"/>
          <p:cNvSpPr txBox="true"/>
          <p:nvPr/>
        </p:nvSpPr>
        <p:spPr>
          <a:xfrm>
            <a:off x="8305800" y="2933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3" id="143"/>
          <p:cNvSpPr txBox="true"/>
          <p:nvPr/>
        </p:nvSpPr>
        <p:spPr>
          <a:xfrm>
            <a:off x="8305800" y="3086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4" id="144"/>
          <p:cNvSpPr txBox="true"/>
          <p:nvPr/>
        </p:nvSpPr>
        <p:spPr>
          <a:xfrm>
            <a:off x="8305800" y="3238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5" id="145"/>
          <p:cNvSpPr txBox="true"/>
          <p:nvPr/>
        </p:nvSpPr>
        <p:spPr>
          <a:xfrm>
            <a:off x="749300" y="4457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6" id="146"/>
          <p:cNvSpPr txBox="true"/>
          <p:nvPr/>
        </p:nvSpPr>
        <p:spPr>
          <a:xfrm>
            <a:off x="749300" y="4610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7" id="147"/>
          <p:cNvSpPr txBox="true"/>
          <p:nvPr/>
        </p:nvSpPr>
        <p:spPr>
          <a:xfrm>
            <a:off x="749300" y="4762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8" id="148"/>
          <p:cNvSpPr txBox="true"/>
          <p:nvPr/>
        </p:nvSpPr>
        <p:spPr>
          <a:xfrm>
            <a:off x="749300" y="4902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9" id="149"/>
          <p:cNvSpPr txBox="true"/>
          <p:nvPr/>
        </p:nvSpPr>
        <p:spPr>
          <a:xfrm>
            <a:off x="749300" y="5054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0" id="150"/>
          <p:cNvSpPr txBox="true"/>
          <p:nvPr/>
        </p:nvSpPr>
        <p:spPr>
          <a:xfrm>
            <a:off x="749300" y="6007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1" id="151"/>
          <p:cNvSpPr txBox="true"/>
          <p:nvPr/>
        </p:nvSpPr>
        <p:spPr>
          <a:xfrm>
            <a:off x="749300" y="6261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2" id="152"/>
          <p:cNvSpPr txBox="true"/>
          <p:nvPr/>
        </p:nvSpPr>
        <p:spPr>
          <a:xfrm>
            <a:off x="749300" y="6502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3" id="153"/>
          <p:cNvSpPr txBox="true"/>
          <p:nvPr/>
        </p:nvSpPr>
        <p:spPr>
          <a:xfrm>
            <a:off x="749300" y="6946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4" id="154"/>
          <p:cNvSpPr txBox="true"/>
          <p:nvPr/>
        </p:nvSpPr>
        <p:spPr>
          <a:xfrm>
            <a:off x="8305800" y="6108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5" id="155"/>
          <p:cNvSpPr txBox="true"/>
          <p:nvPr/>
        </p:nvSpPr>
        <p:spPr>
          <a:xfrm>
            <a:off x="8305800" y="6362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6" id="156"/>
          <p:cNvSpPr txBox="true"/>
          <p:nvPr/>
        </p:nvSpPr>
        <p:spPr>
          <a:xfrm>
            <a:off x="749300" y="7645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7" id="157"/>
          <p:cNvSpPr txBox="true"/>
          <p:nvPr/>
        </p:nvSpPr>
        <p:spPr>
          <a:xfrm>
            <a:off x="749300" y="77851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8" id="158"/>
          <p:cNvSpPr txBox="true"/>
          <p:nvPr/>
        </p:nvSpPr>
        <p:spPr>
          <a:xfrm>
            <a:off x="749300" y="7937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9" id="159"/>
          <p:cNvSpPr txBox="true"/>
          <p:nvPr/>
        </p:nvSpPr>
        <p:spPr>
          <a:xfrm>
            <a:off x="749300" y="8280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0" id="160"/>
          <p:cNvSpPr txBox="true"/>
          <p:nvPr/>
        </p:nvSpPr>
        <p:spPr>
          <a:xfrm>
            <a:off x="749300" y="8432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1" id="161"/>
          <p:cNvSpPr txBox="true"/>
          <p:nvPr/>
        </p:nvSpPr>
        <p:spPr>
          <a:xfrm>
            <a:off x="749300" y="8585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2" id="162"/>
          <p:cNvSpPr txBox="true"/>
          <p:nvPr/>
        </p:nvSpPr>
        <p:spPr>
          <a:xfrm>
            <a:off x="749300" y="8724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3" id="163"/>
          <p:cNvSpPr txBox="true"/>
          <p:nvPr/>
        </p:nvSpPr>
        <p:spPr>
          <a:xfrm>
            <a:off x="749300" y="8877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4572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457200"/>
            <a:ext cx="14490700" cy="228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6" id="6"/>
          <p:cNvSpPr/>
          <p:nvPr/>
        </p:nvSpPr>
        <p:spPr>
          <a:xfrm>
            <a:off x="876300" y="850900"/>
            <a:ext cx="14490700" cy="2070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850900"/>
            <a:ext cx="14490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2057400"/>
            <a:ext cx="14490700" cy="863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2959100"/>
            <a:ext cx="14490700" cy="2527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2959100"/>
            <a:ext cx="14490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876300" y="4165600"/>
            <a:ext cx="14490700" cy="1320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76300" y="5638800"/>
            <a:ext cx="144907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76300" y="5638800"/>
            <a:ext cx="70866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5638800"/>
            <a:ext cx="558800" cy="88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5" id="15"/>
          <p:cNvSpPr/>
          <p:nvPr/>
        </p:nvSpPr>
        <p:spPr>
          <a:xfrm>
            <a:off x="8280400" y="5638800"/>
            <a:ext cx="70866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280400" y="5638800"/>
            <a:ext cx="558800" cy="88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7" id="17"/>
          <p:cNvSpPr/>
          <p:nvPr/>
        </p:nvSpPr>
        <p:spPr>
          <a:xfrm>
            <a:off x="876300" y="6083300"/>
            <a:ext cx="144907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76300" y="6083300"/>
            <a:ext cx="70866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76300" y="6083300"/>
            <a:ext cx="558800" cy="88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0" id="20"/>
          <p:cNvSpPr/>
          <p:nvPr/>
        </p:nvSpPr>
        <p:spPr>
          <a:xfrm>
            <a:off x="8280400" y="6083300"/>
            <a:ext cx="70866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8280400" y="6083300"/>
            <a:ext cx="558800" cy="889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2" id="22"/>
          <p:cNvSpPr txBox="true"/>
          <p:nvPr/>
        </p:nvSpPr>
        <p:spPr>
          <a:xfrm>
            <a:off x="876300" y="1016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100900"/>
                </a:solidFill>
                <a:latin typeface="Poppins"/>
              </a:rPr>
              <a:t>Module 7 : Exercice 2 - Concevoir une Grille d'Évaluation des Compétences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76300" y="3429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100900"/>
                </a:solidFill>
                <a:latin typeface="Poppins"/>
              </a:rPr>
              <a:t>Durée : 15 minutes - Standardiser l'évaluation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130300" y="495300"/>
            <a:ext cx="121285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100900"/>
                </a:solidFill>
                <a:latin typeface="Poppins"/>
              </a:rPr>
              <a:t>OBJECTIF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76300" y="7366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100900"/>
                </a:solidFill>
                <a:latin typeface="Poppins"/>
              </a:rPr>
              <a:t>VOTRE GRILLE D'ÉVALUATION À CRÉER :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6300" y="8509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PARTIE 1 : COMPÉTENCES TECHNIQUES (10 min)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55372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PARTIE 2 : COMPÉTENCES TRANSVERSALES (5 min)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104900" y="5651500"/>
            <a:ext cx="3048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689100" y="56515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Exemple de grille pour "SÉCURITÉ"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8470900" y="5651500"/>
            <a:ext cx="3048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104900" y="6096000"/>
            <a:ext cx="3048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470900" y="6096000"/>
            <a:ext cx="3048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876300" y="73914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UTILISATION DE LA GRILLE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76300" y="85979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MISE EN ŒUVRE :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130300" y="596900"/>
            <a:ext cx="121285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Créer un outil objectif et standardisé pour évaluer les compétences techniques et transversales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9398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Choisissez 1 compétence technique clé et détaillez les 4 niveaux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876300" y="10287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COMPÉTENCE CHOISIE :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 ____________________________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876300" y="11176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Exemple : Maçonnerie / Coffrage / Électricité / Plomberie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130300" y="12065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1 - DÉBUTANT :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130300" y="1295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Ce que la personne SAIT FAIRE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130300" y="1384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130300" y="1473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130300" y="15621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130300" y="16510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Ce qu'elle NE SAIT PAS encore faire :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130300" y="17399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130300" y="18288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Autonomie : Supervision constante nécessaire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130300" y="19177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Qui peut évaluer : Chef d'équipe direct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2057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2 - INTERMÉDIAIRE :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130300" y="2146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Ce que la personne SAIT FAIRE :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130300" y="2235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130300" y="23241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130300" y="24130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130300" y="25019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130300" y="25908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Points à améliorer :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130300" y="26797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130300" y="2781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Autonomie : Autonome sur tâches simples et répétitives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130300" y="2870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Qui peut évaluer : Chef d'équipe + Compagnon senior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130300" y="29591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3 - CONFIRMÉ :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130300" y="30480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Ce que la personne SAIT FAIRE :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130300" y="31369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130300" y="32258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130300" y="33147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130300" y="3403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130300" y="34925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130300" y="3581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Capacités additionnelles :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130300" y="3670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Peut former un débutant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130300" y="37719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Peut identifier et corriger des erreurs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130300" y="38608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Peut travailler seul sans supervision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130300" y="39497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Autonomie : Totale sur 90% des tâches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130300" y="4038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Qui peut évaluer : Chef de chantier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130300" y="4165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4 - EXPERT :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130300" y="42545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Ce que la personne SAIT FAIRE :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130300" y="4343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130300" y="4432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130300" y="45339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130300" y="46228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130300" y="47117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___________________________________________________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130300" y="4800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Capacités de référent :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130300" y="48895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Résout les problèmes complexes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130300" y="4978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Forme les autres niveaux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130300" y="5067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Propose des améliorations de process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130300" y="5156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Peut valider le travail des autres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1130300" y="52451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Consulté pour décisions techniques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1130300" y="53340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Autonomie : Totale + capacité à gérer une équipe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1130300" y="5435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Qui peut évaluer : Chef de chantier + Manager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1689100" y="57404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1 - SENSIBILISÉ :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1689100" y="58293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Connaît les règles de base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1689100" y="59182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Porte ses EPI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1689100" y="59944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Signale les dangers évidents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9093200" y="56515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2 - APPLIQUE :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9093200" y="57404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Respecte toutes les consignes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9093200" y="58293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Utilise correctement les EPI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9093200" y="59182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Participe aux briefings sécurité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9093200" y="59944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Fait des remarques constructives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1689100" y="60960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3 - ACTEUR :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1689100" y="61849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Exemplaire sur la sécurité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1689100" y="62738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Rappelle les consignes aux autres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1689100" y="63627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Identifie les risques moins évidents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1689100" y="64516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Propose des améliorations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9093200" y="60960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4 - RÉFÉRENT :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9093200" y="61849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Anime des quarts d'heure sécurité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9093200" y="62738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Forme les nouveaux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9093200" y="63627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Analyse les incidents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9093200" y="6451600"/>
            <a:ext cx="62611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Peut être sauveteur secouriste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876300" y="65532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VOTRE GRILLE TRANSVERSALE :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876300" y="66548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Choisissez une compétence : ______________________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876300" y="67564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Exemples : Lecture de plans / Travail d'équipe / Encadrement / Gestion du temps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876300" y="68707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Décrivez les 4 niveaux :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876300" y="69723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1 : ___________________________________________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876300" y="70739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2 : ___________________________________________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876300" y="71755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3 : ___________________________________________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876300" y="7277100"/>
            <a:ext cx="14490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4 : ___________________________________________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1130300" y="74930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Pour les entretiens annuels :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1130300" y="7594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Auto-évaluation par le collaborateur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1130300" y="7696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Évaluation par le manager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1130300" y="77978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Discussion des écarts</a:t>
            </a:r>
            <a:endParaRPr lang="en-US" sz="1100"/>
          </a:p>
        </p:txBody>
      </p:sp>
      <p:sp>
        <p:nvSpPr>
          <p:cNvPr name="TextBox 117" id="117"/>
          <p:cNvSpPr txBox="true"/>
          <p:nvPr/>
        </p:nvSpPr>
        <p:spPr>
          <a:xfrm>
            <a:off x="1130300" y="7899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Pour définir les formations :</a:t>
            </a:r>
            <a:endParaRPr lang="en-US" sz="1100"/>
          </a:p>
        </p:txBody>
      </p:sp>
      <p:sp>
        <p:nvSpPr>
          <p:cNvPr name="TextBox 118" id="118"/>
          <p:cNvSpPr txBox="true"/>
          <p:nvPr/>
        </p:nvSpPr>
        <p:spPr>
          <a:xfrm>
            <a:off x="1130300" y="80010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Personne au niveau 2 → Formation pour passer au niveau 3</a:t>
            </a:r>
            <a:endParaRPr lang="en-US" sz="1100"/>
          </a:p>
        </p:txBody>
      </p:sp>
      <p:sp>
        <p:nvSpPr>
          <p:cNvPr name="TextBox 119" id="119"/>
          <p:cNvSpPr txBox="true"/>
          <p:nvPr/>
        </p:nvSpPr>
        <p:spPr>
          <a:xfrm>
            <a:off x="1130300" y="80899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Pour les évolutions de carrière :</a:t>
            </a:r>
            <a:endParaRPr lang="en-US" sz="1100"/>
          </a:p>
        </p:txBody>
      </p:sp>
      <p:sp>
        <p:nvSpPr>
          <p:cNvPr name="TextBox 120" id="120"/>
          <p:cNvSpPr txBox="true"/>
          <p:nvPr/>
        </p:nvSpPr>
        <p:spPr>
          <a:xfrm>
            <a:off x="1130300" y="81915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3 confirmé → Éligible à devenir chef d'équipe</a:t>
            </a:r>
            <a:endParaRPr lang="en-US" sz="1100"/>
          </a:p>
        </p:txBody>
      </p:sp>
      <p:sp>
        <p:nvSpPr>
          <p:cNvPr name="TextBox 121" id="121"/>
          <p:cNvSpPr txBox="true"/>
          <p:nvPr/>
        </p:nvSpPr>
        <p:spPr>
          <a:xfrm>
            <a:off x="1130300" y="82931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4 → Éligible à devenir formateur interne</a:t>
            </a:r>
            <a:endParaRPr lang="en-US" sz="1100"/>
          </a:p>
        </p:txBody>
      </p:sp>
      <p:sp>
        <p:nvSpPr>
          <p:cNvPr name="TextBox 122" id="122"/>
          <p:cNvSpPr txBox="true"/>
          <p:nvPr/>
        </p:nvSpPr>
        <p:spPr>
          <a:xfrm>
            <a:off x="1130300" y="83820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Pour les augmentations :</a:t>
            </a:r>
            <a:endParaRPr lang="en-US" sz="1100"/>
          </a:p>
        </p:txBody>
      </p:sp>
      <p:sp>
        <p:nvSpPr>
          <p:cNvPr name="TextBox 123" id="123"/>
          <p:cNvSpPr txBox="true"/>
          <p:nvPr/>
        </p:nvSpPr>
        <p:spPr>
          <a:xfrm>
            <a:off x="1130300" y="84836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Grille salariale liée aux niveaux de compétences</a:t>
            </a:r>
            <a:endParaRPr lang="en-US" sz="1100"/>
          </a:p>
        </p:txBody>
      </p:sp>
      <p:sp>
        <p:nvSpPr>
          <p:cNvPr name="TextBox 124" id="124"/>
          <p:cNvSpPr txBox="true"/>
          <p:nvPr/>
        </p:nvSpPr>
        <p:spPr>
          <a:xfrm>
            <a:off x="1130300" y="86995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Tester la grille avec 2-3 personnes</a:t>
            </a:r>
            <a:endParaRPr lang="en-US" sz="1100"/>
          </a:p>
        </p:txBody>
      </p:sp>
      <p:sp>
        <p:nvSpPr>
          <p:cNvPr name="TextBox 125" id="125"/>
          <p:cNvSpPr txBox="true"/>
          <p:nvPr/>
        </p:nvSpPr>
        <p:spPr>
          <a:xfrm>
            <a:off x="1130300" y="87884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Ajuster selon les retours</a:t>
            </a:r>
            <a:endParaRPr lang="en-US" sz="1100"/>
          </a:p>
        </p:txBody>
      </p:sp>
      <p:sp>
        <p:nvSpPr>
          <p:cNvPr name="TextBox 126" id="126"/>
          <p:cNvSpPr txBox="true"/>
          <p:nvPr/>
        </p:nvSpPr>
        <p:spPr>
          <a:xfrm>
            <a:off x="1130300" y="88773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Former les évaluateurs</a:t>
            </a:r>
            <a:endParaRPr lang="en-US" sz="1100"/>
          </a:p>
        </p:txBody>
      </p:sp>
      <p:sp>
        <p:nvSpPr>
          <p:cNvPr name="TextBox 127" id="127"/>
          <p:cNvSpPr txBox="true"/>
          <p:nvPr/>
        </p:nvSpPr>
        <p:spPr>
          <a:xfrm>
            <a:off x="1130300" y="8966200"/>
            <a:ext cx="142367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Lancer sur toute l'équipe</a:t>
            </a:r>
            <a:endParaRPr lang="en-US" sz="1100"/>
          </a:p>
        </p:txBody>
      </p:sp>
      <p:sp>
        <p:nvSpPr>
          <p:cNvPr name="TextBox 128" id="128"/>
          <p:cNvSpPr txBox="true"/>
          <p:nvPr/>
        </p:nvSpPr>
        <p:spPr>
          <a:xfrm>
            <a:off x="749300" y="1206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9" id="129"/>
          <p:cNvSpPr txBox="true"/>
          <p:nvPr/>
        </p:nvSpPr>
        <p:spPr>
          <a:xfrm>
            <a:off x="749300" y="1308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0" id="130"/>
          <p:cNvSpPr txBox="true"/>
          <p:nvPr/>
        </p:nvSpPr>
        <p:spPr>
          <a:xfrm>
            <a:off x="749300" y="1397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1" id="131"/>
          <p:cNvSpPr txBox="true"/>
          <p:nvPr/>
        </p:nvSpPr>
        <p:spPr>
          <a:xfrm>
            <a:off x="749300" y="1485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2" id="132"/>
          <p:cNvSpPr txBox="true"/>
          <p:nvPr/>
        </p:nvSpPr>
        <p:spPr>
          <a:xfrm>
            <a:off x="749300" y="1574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3" id="133"/>
          <p:cNvSpPr txBox="true"/>
          <p:nvPr/>
        </p:nvSpPr>
        <p:spPr>
          <a:xfrm>
            <a:off x="749300" y="1663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4" id="134"/>
          <p:cNvSpPr txBox="true"/>
          <p:nvPr/>
        </p:nvSpPr>
        <p:spPr>
          <a:xfrm>
            <a:off x="749300" y="1752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5" id="135"/>
          <p:cNvSpPr txBox="true"/>
          <p:nvPr/>
        </p:nvSpPr>
        <p:spPr>
          <a:xfrm>
            <a:off x="749300" y="1841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6" id="136"/>
          <p:cNvSpPr txBox="true"/>
          <p:nvPr/>
        </p:nvSpPr>
        <p:spPr>
          <a:xfrm>
            <a:off x="749300" y="1930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7" id="137"/>
          <p:cNvSpPr txBox="true"/>
          <p:nvPr/>
        </p:nvSpPr>
        <p:spPr>
          <a:xfrm>
            <a:off x="749300" y="2070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8" id="138"/>
          <p:cNvSpPr txBox="true"/>
          <p:nvPr/>
        </p:nvSpPr>
        <p:spPr>
          <a:xfrm>
            <a:off x="749300" y="2159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9" id="139"/>
          <p:cNvSpPr txBox="true"/>
          <p:nvPr/>
        </p:nvSpPr>
        <p:spPr>
          <a:xfrm>
            <a:off x="749300" y="2247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0" id="140"/>
          <p:cNvSpPr txBox="true"/>
          <p:nvPr/>
        </p:nvSpPr>
        <p:spPr>
          <a:xfrm>
            <a:off x="749300" y="2336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1" id="141"/>
          <p:cNvSpPr txBox="true"/>
          <p:nvPr/>
        </p:nvSpPr>
        <p:spPr>
          <a:xfrm>
            <a:off x="749300" y="2425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2" id="142"/>
          <p:cNvSpPr txBox="true"/>
          <p:nvPr/>
        </p:nvSpPr>
        <p:spPr>
          <a:xfrm>
            <a:off x="749300" y="2514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3" id="143"/>
          <p:cNvSpPr txBox="true"/>
          <p:nvPr/>
        </p:nvSpPr>
        <p:spPr>
          <a:xfrm>
            <a:off x="749300" y="2603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4" id="144"/>
          <p:cNvSpPr txBox="true"/>
          <p:nvPr/>
        </p:nvSpPr>
        <p:spPr>
          <a:xfrm>
            <a:off x="749300" y="2692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5" id="145"/>
          <p:cNvSpPr txBox="true"/>
          <p:nvPr/>
        </p:nvSpPr>
        <p:spPr>
          <a:xfrm>
            <a:off x="749300" y="2781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6" id="146"/>
          <p:cNvSpPr txBox="true"/>
          <p:nvPr/>
        </p:nvSpPr>
        <p:spPr>
          <a:xfrm>
            <a:off x="749300" y="2870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7" id="147"/>
          <p:cNvSpPr txBox="true"/>
          <p:nvPr/>
        </p:nvSpPr>
        <p:spPr>
          <a:xfrm>
            <a:off x="749300" y="2959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8" id="148"/>
          <p:cNvSpPr txBox="true"/>
          <p:nvPr/>
        </p:nvSpPr>
        <p:spPr>
          <a:xfrm>
            <a:off x="749300" y="3060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49" id="149"/>
          <p:cNvSpPr txBox="true"/>
          <p:nvPr/>
        </p:nvSpPr>
        <p:spPr>
          <a:xfrm>
            <a:off x="749300" y="3149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0" id="150"/>
          <p:cNvSpPr txBox="true"/>
          <p:nvPr/>
        </p:nvSpPr>
        <p:spPr>
          <a:xfrm>
            <a:off x="749300" y="3238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1" id="151"/>
          <p:cNvSpPr txBox="true"/>
          <p:nvPr/>
        </p:nvSpPr>
        <p:spPr>
          <a:xfrm>
            <a:off x="749300" y="3327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2" id="152"/>
          <p:cNvSpPr txBox="true"/>
          <p:nvPr/>
        </p:nvSpPr>
        <p:spPr>
          <a:xfrm>
            <a:off x="749300" y="3416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3" id="153"/>
          <p:cNvSpPr txBox="true"/>
          <p:nvPr/>
        </p:nvSpPr>
        <p:spPr>
          <a:xfrm>
            <a:off x="749300" y="3505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4" id="154"/>
          <p:cNvSpPr txBox="true"/>
          <p:nvPr/>
        </p:nvSpPr>
        <p:spPr>
          <a:xfrm>
            <a:off x="749300" y="3594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5" id="155"/>
          <p:cNvSpPr txBox="true"/>
          <p:nvPr/>
        </p:nvSpPr>
        <p:spPr>
          <a:xfrm>
            <a:off x="749300" y="3683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6" id="156"/>
          <p:cNvSpPr txBox="true"/>
          <p:nvPr/>
        </p:nvSpPr>
        <p:spPr>
          <a:xfrm>
            <a:off x="749300" y="3771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7" id="157"/>
          <p:cNvSpPr txBox="true"/>
          <p:nvPr/>
        </p:nvSpPr>
        <p:spPr>
          <a:xfrm>
            <a:off x="749300" y="3860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8" id="158"/>
          <p:cNvSpPr txBox="true"/>
          <p:nvPr/>
        </p:nvSpPr>
        <p:spPr>
          <a:xfrm>
            <a:off x="749300" y="3962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59" id="159"/>
          <p:cNvSpPr txBox="true"/>
          <p:nvPr/>
        </p:nvSpPr>
        <p:spPr>
          <a:xfrm>
            <a:off x="749300" y="4051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0" id="160"/>
          <p:cNvSpPr txBox="true"/>
          <p:nvPr/>
        </p:nvSpPr>
        <p:spPr>
          <a:xfrm>
            <a:off x="749300" y="4178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1" id="161"/>
          <p:cNvSpPr txBox="true"/>
          <p:nvPr/>
        </p:nvSpPr>
        <p:spPr>
          <a:xfrm>
            <a:off x="749300" y="4267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2" id="162"/>
          <p:cNvSpPr txBox="true"/>
          <p:nvPr/>
        </p:nvSpPr>
        <p:spPr>
          <a:xfrm>
            <a:off x="749300" y="4356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3" id="163"/>
          <p:cNvSpPr txBox="true"/>
          <p:nvPr/>
        </p:nvSpPr>
        <p:spPr>
          <a:xfrm>
            <a:off x="749300" y="4445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4" id="164"/>
          <p:cNvSpPr txBox="true"/>
          <p:nvPr/>
        </p:nvSpPr>
        <p:spPr>
          <a:xfrm>
            <a:off x="749300" y="4533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5" id="165"/>
          <p:cNvSpPr txBox="true"/>
          <p:nvPr/>
        </p:nvSpPr>
        <p:spPr>
          <a:xfrm>
            <a:off x="749300" y="4635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6" id="166"/>
          <p:cNvSpPr txBox="true"/>
          <p:nvPr/>
        </p:nvSpPr>
        <p:spPr>
          <a:xfrm>
            <a:off x="749300" y="4724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7" id="167"/>
          <p:cNvSpPr txBox="true"/>
          <p:nvPr/>
        </p:nvSpPr>
        <p:spPr>
          <a:xfrm>
            <a:off x="749300" y="4813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8" id="168"/>
          <p:cNvSpPr txBox="true"/>
          <p:nvPr/>
        </p:nvSpPr>
        <p:spPr>
          <a:xfrm>
            <a:off x="749300" y="4902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69" id="169"/>
          <p:cNvSpPr txBox="true"/>
          <p:nvPr/>
        </p:nvSpPr>
        <p:spPr>
          <a:xfrm>
            <a:off x="749300" y="4991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0" id="170"/>
          <p:cNvSpPr txBox="true"/>
          <p:nvPr/>
        </p:nvSpPr>
        <p:spPr>
          <a:xfrm>
            <a:off x="749300" y="5080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1" id="171"/>
          <p:cNvSpPr txBox="true"/>
          <p:nvPr/>
        </p:nvSpPr>
        <p:spPr>
          <a:xfrm>
            <a:off x="749300" y="5168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2" id="172"/>
          <p:cNvSpPr txBox="true"/>
          <p:nvPr/>
        </p:nvSpPr>
        <p:spPr>
          <a:xfrm>
            <a:off x="749300" y="5257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3" id="173"/>
          <p:cNvSpPr txBox="true"/>
          <p:nvPr/>
        </p:nvSpPr>
        <p:spPr>
          <a:xfrm>
            <a:off x="749300" y="5346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4" id="174"/>
          <p:cNvSpPr txBox="true"/>
          <p:nvPr/>
        </p:nvSpPr>
        <p:spPr>
          <a:xfrm>
            <a:off x="749300" y="5435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5" id="175"/>
          <p:cNvSpPr txBox="true"/>
          <p:nvPr/>
        </p:nvSpPr>
        <p:spPr>
          <a:xfrm>
            <a:off x="749300" y="7505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6" id="176"/>
          <p:cNvSpPr txBox="true"/>
          <p:nvPr/>
        </p:nvSpPr>
        <p:spPr>
          <a:xfrm>
            <a:off x="749300" y="7899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7" id="177"/>
          <p:cNvSpPr txBox="true"/>
          <p:nvPr/>
        </p:nvSpPr>
        <p:spPr>
          <a:xfrm>
            <a:off x="749300" y="8102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8" id="178"/>
          <p:cNvSpPr txBox="true"/>
          <p:nvPr/>
        </p:nvSpPr>
        <p:spPr>
          <a:xfrm>
            <a:off x="749300" y="8394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79" id="179"/>
          <p:cNvSpPr txBox="true"/>
          <p:nvPr/>
        </p:nvSpPr>
        <p:spPr>
          <a:xfrm>
            <a:off x="749300" y="8712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80" id="180"/>
          <p:cNvSpPr txBox="true"/>
          <p:nvPr/>
        </p:nvSpPr>
        <p:spPr>
          <a:xfrm>
            <a:off x="749300" y="88011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81" id="181"/>
          <p:cNvSpPr txBox="true"/>
          <p:nvPr/>
        </p:nvSpPr>
        <p:spPr>
          <a:xfrm>
            <a:off x="749300" y="8890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82" id="182"/>
          <p:cNvSpPr txBox="true"/>
          <p:nvPr/>
        </p:nvSpPr>
        <p:spPr>
          <a:xfrm>
            <a:off x="749300" y="8978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1104900"/>
            <a:ext cx="14490700" cy="7899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1104900"/>
            <a:ext cx="14490700" cy="1244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104900"/>
            <a:ext cx="14490700" cy="1244600"/>
          </a:xfrm>
          <a:prstGeom prst="roundRect">
            <a:avLst>
              <a:gd name="adj" fmla="val 102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1104900"/>
            <a:ext cx="241300" cy="12446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8" id="8"/>
          <p:cNvSpPr/>
          <p:nvPr/>
        </p:nvSpPr>
        <p:spPr>
          <a:xfrm>
            <a:off x="1257300" y="2476500"/>
            <a:ext cx="14109700" cy="1346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1257300" y="2476500"/>
            <a:ext cx="14109700" cy="1346200"/>
          </a:xfrm>
          <a:prstGeom prst="roundRect">
            <a:avLst>
              <a:gd name="adj" fmla="val 943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1257300" y="2476500"/>
            <a:ext cx="241300" cy="1346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1625600" y="3949700"/>
            <a:ext cx="13728700" cy="203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1625600" y="3949700"/>
            <a:ext cx="13728700" cy="2032000"/>
          </a:xfrm>
          <a:prstGeom prst="roundRect">
            <a:avLst>
              <a:gd name="adj" fmla="val 625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1625600" y="3949700"/>
            <a:ext cx="241300" cy="2032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4" id="14"/>
          <p:cNvSpPr/>
          <p:nvPr/>
        </p:nvSpPr>
        <p:spPr>
          <a:xfrm>
            <a:off x="2006600" y="6108700"/>
            <a:ext cx="133477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2006600" y="6108700"/>
            <a:ext cx="13347700" cy="622300"/>
          </a:xfrm>
          <a:prstGeom prst="roundRect">
            <a:avLst>
              <a:gd name="adj" fmla="val 204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2006600" y="6108700"/>
            <a:ext cx="241300" cy="6223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7" id="17"/>
          <p:cNvSpPr/>
          <p:nvPr/>
        </p:nvSpPr>
        <p:spPr>
          <a:xfrm>
            <a:off x="1625600" y="6845300"/>
            <a:ext cx="13728700" cy="2159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1625600" y="6845300"/>
            <a:ext cx="13728700" cy="2159000"/>
          </a:xfrm>
          <a:prstGeom prst="roundRect">
            <a:avLst>
              <a:gd name="adj" fmla="val 588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1625600" y="6845300"/>
            <a:ext cx="241300" cy="2159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0" id="20"/>
          <p:cNvSpPr txBox="true"/>
          <p:nvPr/>
        </p:nvSpPr>
        <p:spPr>
          <a:xfrm>
            <a:off x="876300" y="127000"/>
            <a:ext cx="14490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100900"/>
                </a:solidFill>
                <a:latin typeface="Poppins"/>
              </a:rPr>
              <a:t>Module 7 : Exercice 3 - Plan de Développement Individuel sur 6 mois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876300" y="393700"/>
            <a:ext cx="144907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Durée : 15 minutes - Parcours de montée en compétences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384300" y="1155700"/>
            <a:ext cx="139827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ÉTAPE 1 : DIAGNOSTIC DE DÉPART (3 min)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752600" y="2514600"/>
            <a:ext cx="136017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ÉTAPE 2 : OBJECTIFS SMART SUR 6 MOIS (2 min)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2133600" y="4000500"/>
            <a:ext cx="132207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ÉTAPE 3 : MOYENS ET ACTIONS (8 min)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2514600" y="6146800"/>
            <a:ext cx="128524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ÉTAPE 4 : PLANNING VISUEL (2 min)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2133600" y="6896100"/>
            <a:ext cx="13220700" cy="76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100900"/>
                </a:solidFill>
                <a:latin typeface="Poppins"/>
              </a:rPr>
              <a:t>ÉTAPE 5 : ENGAGEMENT MUTUEL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5334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CAS PRATIQUE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876300" y="647700"/>
            <a:ext cx="14490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"MARIE, 28 ans, Plombière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Niveau actuel : Intermédiaire (Niveau 2)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Ancienneté : 2 ans dans votre équipe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Objectif : Passer au niveau Confirmé (Niveau 3) d'ici 6 mois"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876300" y="990600"/>
            <a:ext cx="1449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VOTRE MISSION :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 Créer son plan de développement personnalisé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384300" y="12700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A. POINTS FORTS DE MARIE (ce qu'elle maîtrise déjà) :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625600" y="1371600"/>
            <a:ext cx="13728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1. ___________________________________________________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625600" y="1473200"/>
            <a:ext cx="13728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2. ___________________________________________________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625600" y="1587500"/>
            <a:ext cx="13728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3. ___________________________________________________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1384300" y="1689100"/>
            <a:ext cx="13982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B. COMPÉTENCES À DÉVELOPPER PRIORITAIRES (pour passer niveau 3) :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625600" y="1790700"/>
            <a:ext cx="13728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1. ___________________________________________________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1625600" y="1892300"/>
            <a:ext cx="13728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2. ___________________________________________________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625600" y="2006600"/>
            <a:ext cx="13728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3. ___________________________________________________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384300" y="2108200"/>
            <a:ext cx="139827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C. MOTIVATION ET DISPONIBILITÉ :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Marie est-elle motivée pour progresser ? ☐ Oui ☐ À vérifier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Temps disponible pour la formation : ____ h/semaine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752600" y="2641600"/>
            <a:ext cx="136017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Objectif principal :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"Marie sera capable de __________________________ de manière autonome d'ici le __ / __ / ____"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752600" y="2882900"/>
            <a:ext cx="13601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Objectifs secondaires (2-3)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2006600" y="2984500"/>
            <a:ext cx="13347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1. ___________________________________________________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2006600" y="3086100"/>
            <a:ext cx="13347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2. ___________________________________________________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2006600" y="3187700"/>
            <a:ext cx="13347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3. ___________________________________________________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752600" y="3289300"/>
            <a:ext cx="13601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CRITÈRES DE RÉUSSITE MESURABLES :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2006600" y="3403600"/>
            <a:ext cx="13347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Réaliser _____ interventions en autonomie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2006600" y="3505200"/>
            <a:ext cx="13347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Obtenir une évaluation ≥ ____ / 5 par le chef d'équipe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2006600" y="3606800"/>
            <a:ext cx="13347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Former un apprenti sur ________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2006600" y="3721100"/>
            <a:ext cx="13347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Autre : ______________________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2133600" y="4114800"/>
            <a:ext cx="1322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A. FORMATION FORMELLE :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Formation 1 : _______________________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Durée : _____ jours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Organisme : _______________________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Coût : _____ €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Quand : Mois __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2133600" y="4559300"/>
            <a:ext cx="132207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Formation 2 : _______________________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Durée : _____ jours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Quand : Mois __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2133600" y="4800600"/>
            <a:ext cx="1322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B. TUTORAT / COMPAGNONNAGE :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Tuteur désigné : _____________________ (Expert niveau 4)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2133600" y="4978400"/>
            <a:ext cx="1322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Plan de compagnonnage :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1-2 : Observation et assistance sur chantiers variés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Marie accompagne son tuteur 2 jours/semaine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Progressivement : du simple au complexe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Débriefing 30 min chaque vendredi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2133600" y="5359400"/>
            <a:ext cx="13220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3-4 : Pratique supervisée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Marie réalise en autonomie avec supervision distante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Tuteur vérifie le travail et donne feedback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- 1 point hebdomadaire de suivi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2133600" y="5664200"/>
            <a:ext cx="13220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5-6 : Autonomie progressive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Marie travaille seule, tuteur disponible si besoin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Validation finale des acquis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- Préparation passage au niveau 3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2514600" y="6273800"/>
            <a:ext cx="128524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1 | Formation jour 1-2 + Compagnonnage démarrage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2 | Compagnonnage intensif + PROJET 1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3 | Formation jour 3 + Pratique supervisée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4 | Autonomie progressive + PROJET 2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5 | Consolidation + Auto-formation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MOIS 6 | PROJET 3 + ÉVALUATION FINALE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2133600" y="7010400"/>
            <a:ext cx="1322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ENGAGEMENTS DE MARIE :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2387600" y="71120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Assiduité aux formations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2387600" y="72263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Implication dans le compagnonnage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2387600" y="73279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Pratique régulière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2387600" y="74295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Demander de l'aide si besoin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2387600" y="75438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Auto-formation 1h/semaine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2133600" y="7645400"/>
            <a:ext cx="1322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ENGAGEMENTS DU MANAGER (vous) :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2387600" y="77470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Libérer Marie pour les formations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2387600" y="78486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Désigner et briefer le tuteur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2387600" y="79502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Suivre mensuellement la progression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2387600" y="80645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Donner des projets adaptés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2387600" y="81661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Valider le passage niveau 3 si objectifs atteints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2133600" y="8267700"/>
            <a:ext cx="132207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ENGAGEMENTS DU TUTEUR :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2387600" y="83693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Disponibilité 2 jours/semaine mois 1-2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2387600" y="84836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Feedback constructif régulier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2387600" y="8585200"/>
            <a:ext cx="129794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ea typeface="Poppins"/>
              </a:rPr>
              <a:t>☐ Transmission des "trucs de métier"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2133600" y="8686800"/>
            <a:ext cx="132207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Signatures symboliques (engagement moral) :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Marie : ________________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Manager : ________________</a:t>
            </a:r>
            <a:r>
              <a:rPr lang="en-US" sz="300" b="true">
                <a:solidFill>
                  <a:srgbClr val="000000"/>
                </a:solidFill>
                <a:latin typeface="Poppins"/>
              </a:rPr>
              <a:t>Tuteur : ________________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257300" y="1384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257300" y="1485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257300" y="1600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257300" y="1803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257300" y="1905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257300" y="2019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625600" y="2997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625600" y="3098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625600" y="32004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625600" y="3416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1625600" y="3517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1625600" y="36195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1625600" y="3733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2006600" y="7124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2006600" y="7239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2006600" y="7340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2006600" y="7442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2006600" y="7543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2006600" y="77597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2006600" y="78613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2006600" y="7962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2006600" y="80772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2006600" y="81788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2006600" y="83820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2006600" y="84836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2006600" y="8597900"/>
            <a:ext cx="241300" cy="3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11049000" y="50800"/>
            <a:ext cx="5130800" cy="90170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876300" y="3454400"/>
            <a:ext cx="9283700" cy="3098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6" id="6"/>
          <p:cNvSpPr/>
          <p:nvPr/>
        </p:nvSpPr>
        <p:spPr>
          <a:xfrm>
            <a:off x="876300" y="3454400"/>
            <a:ext cx="4635500" cy="3098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3454400"/>
            <a:ext cx="12700" cy="30988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8" id="8"/>
          <p:cNvSpPr/>
          <p:nvPr/>
        </p:nvSpPr>
        <p:spPr>
          <a:xfrm>
            <a:off x="558800" y="4699000"/>
            <a:ext cx="622300" cy="622300"/>
          </a:xfrm>
          <a:prstGeom prst="roundRect">
            <a:avLst>
              <a:gd name="adj" fmla="val 12244"/>
            </a:avLst>
          </a:prstGeom>
          <a:solidFill>
            <a:srgbClr val="D49446"/>
          </a:solidFill>
          <a:ln w="12700">
            <a:solidFill>
              <a:srgbClr val="BA8039"/>
            </a:solidFill>
          </a:ln>
        </p:spPr>
      </p:sp>
      <p:sp>
        <p:nvSpPr>
          <p:cNvPr name="AutoShape 9" id="9"/>
          <p:cNvSpPr/>
          <p:nvPr/>
        </p:nvSpPr>
        <p:spPr>
          <a:xfrm>
            <a:off x="5524500" y="3454400"/>
            <a:ext cx="4635500" cy="3098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5524500" y="3454400"/>
            <a:ext cx="12700" cy="30988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11" id="11"/>
          <p:cNvSpPr/>
          <p:nvPr/>
        </p:nvSpPr>
        <p:spPr>
          <a:xfrm>
            <a:off x="5207000" y="4699000"/>
            <a:ext cx="622300" cy="622300"/>
          </a:xfrm>
          <a:prstGeom prst="roundRect">
            <a:avLst>
              <a:gd name="adj" fmla="val 12244"/>
            </a:avLst>
          </a:prstGeom>
          <a:solidFill>
            <a:srgbClr val="D49446"/>
          </a:solidFill>
          <a:ln w="12700">
            <a:solidFill>
              <a:srgbClr val="BA8039"/>
            </a:solidFill>
          </a:ln>
        </p:spPr>
      </p:sp>
      <p:sp>
        <p:nvSpPr>
          <p:cNvPr name="TextBox 12" id="12"/>
          <p:cNvSpPr txBox="true"/>
          <p:nvPr/>
        </p:nvSpPr>
        <p:spPr>
          <a:xfrm>
            <a:off x="876300" y="2578100"/>
            <a:ext cx="9283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Modules Finaux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1511300" y="3708400"/>
            <a:ext cx="33782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08. Suivi et Évaluation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6146800" y="3708400"/>
            <a:ext cx="33782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09. Conclusion Pratique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1511300" y="4800600"/>
            <a:ext cx="33782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Mettre en place des outils de suivi pour évaluer la performance collective et individuelle - 2 heures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6146800" y="4800600"/>
            <a:ext cx="33782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Consolider les acquis et simuler des situations réelles sur chantier - 4 heures</a:t>
            </a:r>
            <a:endParaRPr lang="en-US" sz="1100"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4"/>
          <a:srcRect l="0" r="0"/>
          <a:stretch>
            <a:fillRect/>
          </a:stretch>
        </p:blipFill>
        <p:spPr>
          <a:xfrm>
            <a:off x="749300" y="4889500"/>
            <a:ext cx="241300" cy="2413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rcRect l="0" r="0"/>
          <a:stretch>
            <a:fillRect/>
          </a:stretch>
        </p:blipFill>
        <p:spPr>
          <a:xfrm>
            <a:off x="5397500" y="4889500"/>
            <a:ext cx="2413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0800" y="50800"/>
            <a:ext cx="5130800" cy="90170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705100"/>
            <a:ext cx="9283700" cy="5765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705100"/>
            <a:ext cx="2921000" cy="5765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350000" y="2946400"/>
            <a:ext cx="711200" cy="711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705100"/>
            <a:ext cx="2921000" cy="5765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525000" y="2946400"/>
            <a:ext cx="711200" cy="711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705100"/>
            <a:ext cx="2921000" cy="57658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712700" y="2946400"/>
            <a:ext cx="711200" cy="711200"/>
          </a:xfrm>
          <a:prstGeom prst="roundRect">
            <a:avLst>
              <a:gd name="adj" fmla="val 50000"/>
            </a:avLst>
          </a:prstGeom>
          <a:solidFill>
            <a:srgbClr val="A37135"/>
          </a:solidFill>
        </p:spPr>
      </p:sp>
      <p:sp>
        <p:nvSpPr>
          <p:cNvPr name="TextBox 12" id="12"/>
          <p:cNvSpPr txBox="true"/>
          <p:nvPr/>
        </p:nvSpPr>
        <p:spPr>
          <a:xfrm>
            <a:off x="6083300" y="647700"/>
            <a:ext cx="9283700" cy="1143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700" b="true">
                <a:solidFill>
                  <a:srgbClr val="100900"/>
                </a:solidFill>
                <a:latin typeface="Poppins"/>
              </a:rPr>
              <a:t>Module 8 : Exercices Suivi Performance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324600" y="3898900"/>
            <a:ext cx="2413000" cy="850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Définition des KPI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9512300" y="3898900"/>
            <a:ext cx="2413000" cy="1282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Création Tableau de Bord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12687300" y="3898900"/>
            <a:ext cx="2413000" cy="850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800" b="true">
                <a:solidFill>
                  <a:srgbClr val="100900"/>
                </a:solidFill>
                <a:latin typeface="Poppins"/>
              </a:rPr>
              <a:t>Entretien Feedback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6083300" y="2070100"/>
            <a:ext cx="9283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800" b="true">
                <a:solidFill>
                  <a:srgbClr val="000000"/>
                </a:solidFill>
                <a:latin typeface="Poppins"/>
              </a:rPr>
              <a:t>Durée exercices : 40 minutes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6324600" y="4927600"/>
            <a:ext cx="2413000" cy="2514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800" b="true">
                <a:solidFill>
                  <a:srgbClr val="000000"/>
                </a:solidFill>
                <a:latin typeface="Poppins"/>
              </a:rPr>
              <a:t>Identifier et définir 5 KPI pertinents pour votre chantier avec formules de calcul et objectifs - Temps : 15 min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9512300" y="5359400"/>
            <a:ext cx="2413000" cy="287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800" b="true">
                <a:solidFill>
                  <a:srgbClr val="000000"/>
                </a:solidFill>
                <a:latin typeface="Poppins"/>
              </a:rPr>
              <a:t>Concevoir un tableau de bord visuel avec sections : avancement, sécurité, qualité, ressources, alertes - Temps : 20 min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2687300" y="4927600"/>
            <a:ext cx="2413000" cy="2514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800" b="true">
                <a:solidFill>
                  <a:srgbClr val="000000"/>
                </a:solidFill>
                <a:latin typeface="Poppins"/>
              </a:rPr>
              <a:t>Jeu de rôle : mener un entretien d'évaluation constructif avec un collaborateur (cas Marc) - Temps : 5 min</a:t>
            </a:r>
            <a:endParaRPr lang="en-US" sz="1100"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t="3000" b="3000"/>
          <a:stretch>
            <a:fillRect/>
          </a:stretch>
        </p:blipFill>
        <p:spPr>
          <a:xfrm>
            <a:off x="6578600" y="3187700"/>
            <a:ext cx="241300" cy="2286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t="10000" b="10000"/>
          <a:stretch>
            <a:fillRect/>
          </a:stretch>
        </p:blipFill>
        <p:spPr>
          <a:xfrm>
            <a:off x="9740900" y="3187700"/>
            <a:ext cx="279400" cy="2286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t="13000" b="13000"/>
          <a:stretch>
            <a:fillRect/>
          </a:stretch>
        </p:blipFill>
        <p:spPr>
          <a:xfrm>
            <a:off x="12915900" y="3187700"/>
            <a:ext cx="3048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990600"/>
            <a:ext cx="14490700" cy="1422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990600"/>
            <a:ext cx="14490700" cy="1422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990600"/>
            <a:ext cx="558800" cy="2413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876300" y="2489200"/>
            <a:ext cx="14490700" cy="1257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2489200"/>
            <a:ext cx="7112000" cy="1257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8242300" y="2489200"/>
            <a:ext cx="7112000" cy="1257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0" id="10"/>
          <p:cNvSpPr/>
          <p:nvPr/>
        </p:nvSpPr>
        <p:spPr>
          <a:xfrm>
            <a:off x="876300" y="3835400"/>
            <a:ext cx="14490700" cy="1257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876300" y="3835400"/>
            <a:ext cx="7112000" cy="1257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2" id="12"/>
          <p:cNvSpPr/>
          <p:nvPr/>
        </p:nvSpPr>
        <p:spPr>
          <a:xfrm>
            <a:off x="8242300" y="3835400"/>
            <a:ext cx="7112000" cy="1257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876300" y="5168900"/>
            <a:ext cx="14490700" cy="3670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5168900"/>
            <a:ext cx="144907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876300" y="7239000"/>
            <a:ext cx="14490700" cy="1587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16" id="16"/>
          <p:cNvSpPr txBox="true"/>
          <p:nvPr/>
        </p:nvSpPr>
        <p:spPr>
          <a:xfrm>
            <a:off x="876300" y="292100"/>
            <a:ext cx="14490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700" b="true">
                <a:solidFill>
                  <a:srgbClr val="100900"/>
                </a:solidFill>
                <a:latin typeface="Poppins"/>
              </a:rPr>
              <a:t>Module 8 - Partie 1 : Définir vos KPI de Chantier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876300" y="673100"/>
            <a:ext cx="144907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200" b="true">
                <a:solidFill>
                  <a:srgbClr val="100900"/>
                </a:solidFill>
                <a:latin typeface="Poppins"/>
              </a:rPr>
              <a:t>Les 5 indicateurs essentiels pour piloter votre chantier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1104900" y="1028700"/>
            <a:ext cx="3048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689100" y="1028700"/>
            <a:ext cx="13665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EXPLICATION DES KPI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1130300" y="26035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KPI 1 : RESPECT DES DÉLAIS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8496300" y="26035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KPI 2 : SÉCURITÉ (Taux de Fréquence)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130300" y="39370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KPI 3 : QUALITÉ (Taux de Conformité)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496300" y="39370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KPI 5 : COÛTS (Respect du Budget)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6300" y="51689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MINI-EXERCICE (5 min)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76300" y="72390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000000"/>
                </a:solidFill>
                <a:latin typeface="Poppins"/>
              </a:rPr>
              <a:t>VOS CALCULS :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689100" y="1270000"/>
            <a:ext cx="13665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Un KPI est un indicateur chiffré qui mesure la performance. Dans le BTP, les KPI permettent de :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943100" y="15113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Suivre l'avancement réel vs prévu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1943100" y="17653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Détecter les dérives rapidement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943100" y="20066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Prendre des décisions basées sur des faits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1943100" y="2247900"/>
            <a:ext cx="134112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Communiquer objectivement avec le client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130300" y="2844800"/>
            <a:ext cx="66040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Formule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(Tâches terminées à temps / Tâches totales) x 100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1130300" y="32385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Objectif cible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≥ 90%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130300" y="34798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Exemple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18 tâches sur 20 finies à l'heure = 90%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496300" y="2844800"/>
            <a:ext cx="66040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Formule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(Nombre d'accidents / Heures travaillées) x 1 000 000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496300" y="32385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Objectif cible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&lt; 10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496300" y="34798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Exemple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2 accidents pour 500 000h = TF de 4 ✓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130300" y="4178300"/>
            <a:ext cx="66040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Formule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(Points de contrôle OK / Points contrôlés) x 100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130300" y="45847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Objectif cible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≥ 95%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130300" y="48133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Exemple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38 points OK sur 40 = 95%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8496300" y="41783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Formule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(Coûts réels / Budget prévu) x 100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8496300" y="4419600"/>
            <a:ext cx="6604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Objectif cible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≤ 100% (dans le budget)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8496300" y="4660900"/>
            <a:ext cx="66040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Exemple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48 000€ dépensés sur 50 000€ budget = 96% ✓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876300" y="54102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Calculez vos KPI pour ce chantier :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130300" y="5651500"/>
            <a:ext cx="14236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Semaine du 13-17 janvier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130300" y="5892800"/>
            <a:ext cx="14236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5 ouvriers x 40h = 200 heures travaillées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130300" y="6146800"/>
            <a:ext cx="14236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Budget semaine : 8 000€ / Dépensé : 8 400€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130300" y="6388100"/>
            <a:ext cx="14236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12 tâches prévues, 10 finies à temps, 2 en retard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130300" y="6642100"/>
            <a:ext cx="14236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 accident bénin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130300" y="6883400"/>
            <a:ext cx="14236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15 points de contrôle qualité : 14 OK, 1 KO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876300" y="74803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KPI 1 Délais : (10/12) x 100 = _____%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876300" y="77216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KPI 2 Sécurité : (1/200) x 1 000 000 = _____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876300" y="79629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KPI 3 Qualité : (14/15) x 100 = _____%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876300" y="81915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KPI 5 Budget : (8400/8000) x 100 = _____%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876300" y="84328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RÉPONSES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83% / 5000 / 93% / 105%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76300" y="86741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ANALYSE :</a:t>
            </a:r>
            <a:r>
              <a:rPr lang="en-US" sz="800" b="true">
                <a:solidFill>
                  <a:srgbClr val="000000"/>
                </a:solidFill>
                <a:latin typeface="Poppins"/>
              </a:rPr>
              <a:t> Délais et budget à améliorer. Sécurité et qualité corrects.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574800" y="15367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574800" y="17907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1574800" y="20320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1574800" y="22860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749300" y="56769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749300" y="5918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749300" y="61722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749300" y="64135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749300" y="66675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749300" y="6908800"/>
            <a:ext cx="2413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8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876300"/>
            <a:ext cx="1449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876300"/>
            <a:ext cx="1449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1587500"/>
            <a:ext cx="144907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1587500"/>
            <a:ext cx="144907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1587500"/>
            <a:ext cx="558800" cy="203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9" id="9"/>
          <p:cNvSpPr/>
          <p:nvPr/>
        </p:nvSpPr>
        <p:spPr>
          <a:xfrm>
            <a:off x="876300" y="2781300"/>
            <a:ext cx="14490700" cy="1117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2781300"/>
            <a:ext cx="7112000" cy="1117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8242300" y="2781300"/>
            <a:ext cx="7112000" cy="1117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2" id="12"/>
          <p:cNvSpPr/>
          <p:nvPr/>
        </p:nvSpPr>
        <p:spPr>
          <a:xfrm>
            <a:off x="876300" y="3975100"/>
            <a:ext cx="14490700" cy="977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76300" y="3975100"/>
            <a:ext cx="7112000" cy="977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4" id="14"/>
          <p:cNvSpPr/>
          <p:nvPr/>
        </p:nvSpPr>
        <p:spPr>
          <a:xfrm>
            <a:off x="8242300" y="3975100"/>
            <a:ext cx="7112000" cy="977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5" id="15"/>
          <p:cNvSpPr/>
          <p:nvPr/>
        </p:nvSpPr>
        <p:spPr>
          <a:xfrm>
            <a:off x="876300" y="5016500"/>
            <a:ext cx="14490700" cy="1117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5016500"/>
            <a:ext cx="7112000" cy="1117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7" id="17"/>
          <p:cNvSpPr/>
          <p:nvPr/>
        </p:nvSpPr>
        <p:spPr>
          <a:xfrm>
            <a:off x="8242300" y="5016500"/>
            <a:ext cx="7112000" cy="1117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8" id="18"/>
          <p:cNvSpPr/>
          <p:nvPr/>
        </p:nvSpPr>
        <p:spPr>
          <a:xfrm>
            <a:off x="876300" y="6210300"/>
            <a:ext cx="14490700" cy="1181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76300" y="6210300"/>
            <a:ext cx="14490700" cy="11811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20" id="20"/>
          <p:cNvSpPr/>
          <p:nvPr/>
        </p:nvSpPr>
        <p:spPr>
          <a:xfrm>
            <a:off x="876300" y="8013700"/>
            <a:ext cx="144907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876300" y="8013700"/>
            <a:ext cx="144907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876300" y="8013700"/>
            <a:ext cx="558800" cy="2032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3" id="23"/>
          <p:cNvSpPr txBox="true"/>
          <p:nvPr/>
        </p:nvSpPr>
        <p:spPr>
          <a:xfrm>
            <a:off x="876300" y="254000"/>
            <a:ext cx="14490700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100900"/>
                </a:solidFill>
                <a:latin typeface="Poppins"/>
              </a:rPr>
              <a:t>Module 8 - Partie 2 : Créer un Tableau de Bord Visuel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6300" y="5969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Piloter votre chantier d'un seul coup d'œil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76300" y="8763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EXPLICATION DU TABLEAU DE BORD :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876300" y="13335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PRINCIPES D'UN BON TABLEAU DE BORD :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1104900" y="16256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876300" y="25273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STRUCTURE TYPE D'UN TABLEAU DE BORD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1130300" y="2870200"/>
            <a:ext cx="51689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ZONE 1 - EN-TÊTE (Haut de page)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8496300" y="2870200"/>
            <a:ext cx="66040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ZONE 2 - AVANCEMENT (Gauche)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1130300" y="4064000"/>
            <a:ext cx="5156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ZONE 3 - SÉCURITÉ (Centre haut)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496300" y="4064000"/>
            <a:ext cx="48514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ZONE 4 - QUALITÉ (Droite haut)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1130300" y="5118100"/>
            <a:ext cx="5854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ZONE 5 - RESSOURCES (Gauche bas)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496300" y="5118100"/>
            <a:ext cx="6604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ZONE 6 - ALERTES (Centre bas, encadré rouge)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1130300" y="6299200"/>
            <a:ext cx="64770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ZONE 7 - OBJECTIFS SEMAINE (Droite bas)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75057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latin typeface="Poppins"/>
              </a:rPr>
              <a:t>MINI-EXERCICE (5 min)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1104900" y="8039100"/>
            <a:ext cx="3048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876300" y="10795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Un tableau de bord efficace = outil visuel qui rassemble vos KPI et alertes sur une seule page.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943100" y="16256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VISUEL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Utiliser des couleurs (vert/orange/rouge)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943100" y="18415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SYNTHÉTIQUE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L'essentiel sur 1 page A3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943100" y="20574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À JOUR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Mis à jour chaque jour ou semaine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943100" y="22733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ACCESSIBLE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Affiché dans la baraque de chantier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384300" y="3086100"/>
            <a:ext cx="49149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Nom du chantier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384300" y="3302000"/>
            <a:ext cx="49149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Semaine n° X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384300" y="3517900"/>
            <a:ext cx="49149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Date de mise à jour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50300" y="3086100"/>
            <a:ext cx="6362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Planning : tâches prévues vs réalisées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8750300" y="3302000"/>
            <a:ext cx="6362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% d'avancement global : ██████░░░░ 60%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8750300" y="3517900"/>
            <a:ext cx="6362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Code couleur : Vert = OK | Orange = Vigilance | Rouge = Retard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384300" y="4279900"/>
            <a:ext cx="4902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Jours sans accident : 🟢 45 jours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384300" y="4495800"/>
            <a:ext cx="4902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Nombre d'incidents semaine : 0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384300" y="4711700"/>
            <a:ext cx="4902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Prochaine formation : 12/02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8750300" y="4279900"/>
            <a:ext cx="45974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Contrôles réalisés : 8/8 ✓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8750300" y="4495800"/>
            <a:ext cx="45974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Non-conformités : 1 (zone B réparé)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8750300" y="4711700"/>
            <a:ext cx="45974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Satisfaction client : 😊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384300" y="5334000"/>
            <a:ext cx="56134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Effectif : 12/12 présents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384300" y="5549900"/>
            <a:ext cx="56134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Matériel : 2 livraisons prévues cette semaine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1384300" y="5765800"/>
            <a:ext cx="56134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Météo : ☀️ Beau temps prévu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496300" y="5473700"/>
            <a:ext cx="66040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ea typeface="Poppins"/>
              </a:rPr>
              <a:t>⚠️ POINTS DE VIGILANCE :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8750300" y="5676900"/>
            <a:ext cx="6362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Retard 2j sur électricité zone A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8750300" y="5905500"/>
            <a:ext cx="6362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Absence prévue 3 personnes vendredi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130300" y="6515100"/>
            <a:ext cx="64770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Cette semaine, nous devons :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384300" y="6731000"/>
            <a:ext cx="62230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Finir dalle zone C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1384300" y="6946900"/>
            <a:ext cx="62230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Commencer peinture zone A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1384300" y="7162800"/>
            <a:ext cx="62230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Réceptionner échafaudage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876300" y="77597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Sur une feuille A4, dessinez un mini-tableau de bord pour VOTRE chantier (ou un chantier fictif) :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943100" y="80391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Tracez 7 zones comme décrit ci-dessus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943100" y="82677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Remplissez avec des données réalistes ou inventées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943100" y="8483600"/>
            <a:ext cx="134112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Utilisez des couleurs ou symboles (✓, ⚠️, 🟢, 🔴)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876300" y="8737600"/>
            <a:ext cx="144907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ASTUCE</a:t>
            </a:r>
            <a:r>
              <a:rPr lang="en-US" sz="700" b="true">
                <a:solidFill>
                  <a:srgbClr val="000000"/>
                </a:solidFill>
                <a:latin typeface="Poppins"/>
              </a:rPr>
              <a:t> : Plastifiez votre tableau et utilisez un feutre effaçable pour le mettre à jour quotidiennement !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574800" y="16510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574800" y="1866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574800" y="20828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574800" y="22987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003300" y="3111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003300" y="3327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003300" y="3543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8369300" y="3111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8369300" y="3327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8369300" y="3543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003300" y="4305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003300" y="45212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003300" y="47371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8369300" y="4305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8369300" y="45212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8369300" y="47371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1003300" y="5359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1003300" y="5575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1003300" y="57912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8369300" y="5702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8369300" y="59309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1003300" y="67564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1003300" y="69723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1003300" y="71882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1574800" y="80645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1574800" y="82931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1574800" y="8509000"/>
            <a:ext cx="241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7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647700"/>
            <a:ext cx="14490700" cy="1079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647700"/>
            <a:ext cx="14490700" cy="1079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6477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876300" y="1778000"/>
            <a:ext cx="14490700" cy="1574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2108200"/>
            <a:ext cx="3378200" cy="1257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2108200"/>
            <a:ext cx="3378200" cy="1257300"/>
          </a:xfrm>
          <a:prstGeom prst="roundRect">
            <a:avLst>
              <a:gd name="adj" fmla="val 1010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2108200"/>
            <a:ext cx="33782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1" id="11"/>
          <p:cNvSpPr/>
          <p:nvPr/>
        </p:nvSpPr>
        <p:spPr>
          <a:xfrm>
            <a:off x="4572000" y="1993900"/>
            <a:ext cx="33782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4572000" y="1993900"/>
            <a:ext cx="3378200" cy="1371600"/>
          </a:xfrm>
          <a:prstGeom prst="roundRect">
            <a:avLst>
              <a:gd name="adj" fmla="val 925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4572000" y="1993900"/>
            <a:ext cx="33782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4" id="14"/>
          <p:cNvSpPr/>
          <p:nvPr/>
        </p:nvSpPr>
        <p:spPr>
          <a:xfrm>
            <a:off x="8280400" y="1892300"/>
            <a:ext cx="33782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8280400" y="1892300"/>
            <a:ext cx="3378200" cy="1473200"/>
          </a:xfrm>
          <a:prstGeom prst="roundRect">
            <a:avLst>
              <a:gd name="adj" fmla="val 862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280400" y="1892300"/>
            <a:ext cx="33782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17" id="17"/>
          <p:cNvSpPr/>
          <p:nvPr/>
        </p:nvSpPr>
        <p:spPr>
          <a:xfrm>
            <a:off x="11976100" y="1778000"/>
            <a:ext cx="3378200" cy="1574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11976100" y="1778000"/>
            <a:ext cx="3378200" cy="1574800"/>
          </a:xfrm>
          <a:prstGeom prst="roundRect">
            <a:avLst>
              <a:gd name="adj" fmla="val 806"/>
            </a:avLst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11976100" y="1778000"/>
            <a:ext cx="3378200" cy="635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0" id="20"/>
          <p:cNvSpPr/>
          <p:nvPr/>
        </p:nvSpPr>
        <p:spPr>
          <a:xfrm>
            <a:off x="876300" y="3416300"/>
            <a:ext cx="14490700" cy="203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876300" y="3505200"/>
            <a:ext cx="14490700" cy="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22" id="22"/>
          <p:cNvSpPr/>
          <p:nvPr/>
        </p:nvSpPr>
        <p:spPr>
          <a:xfrm>
            <a:off x="876300" y="3416300"/>
            <a:ext cx="2146300" cy="203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3" id="23"/>
          <p:cNvSpPr/>
          <p:nvPr/>
        </p:nvSpPr>
        <p:spPr>
          <a:xfrm>
            <a:off x="1663700" y="34163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4" id="24"/>
          <p:cNvSpPr/>
          <p:nvPr/>
        </p:nvSpPr>
        <p:spPr>
          <a:xfrm>
            <a:off x="1943100" y="3505200"/>
            <a:ext cx="12700" cy="2032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25" id="25"/>
          <p:cNvSpPr/>
          <p:nvPr/>
        </p:nvSpPr>
        <p:spPr>
          <a:xfrm>
            <a:off x="1130300" y="3759200"/>
            <a:ext cx="1638300" cy="1689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6" id="26"/>
          <p:cNvSpPr/>
          <p:nvPr/>
        </p:nvSpPr>
        <p:spPr>
          <a:xfrm>
            <a:off x="3340100" y="3416300"/>
            <a:ext cx="2146300" cy="203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7" id="27"/>
          <p:cNvSpPr/>
          <p:nvPr/>
        </p:nvSpPr>
        <p:spPr>
          <a:xfrm>
            <a:off x="4140200" y="34163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8" id="28"/>
          <p:cNvSpPr/>
          <p:nvPr/>
        </p:nvSpPr>
        <p:spPr>
          <a:xfrm>
            <a:off x="4406900" y="3505200"/>
            <a:ext cx="12700" cy="2032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29" id="29"/>
          <p:cNvSpPr/>
          <p:nvPr/>
        </p:nvSpPr>
        <p:spPr>
          <a:xfrm>
            <a:off x="3594100" y="3759200"/>
            <a:ext cx="1638300" cy="1257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0" id="30"/>
          <p:cNvSpPr/>
          <p:nvPr/>
        </p:nvSpPr>
        <p:spPr>
          <a:xfrm>
            <a:off x="5816600" y="3416300"/>
            <a:ext cx="2146300" cy="203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1" id="31"/>
          <p:cNvSpPr/>
          <p:nvPr/>
        </p:nvSpPr>
        <p:spPr>
          <a:xfrm>
            <a:off x="6604000" y="34163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32" id="32"/>
          <p:cNvSpPr/>
          <p:nvPr/>
        </p:nvSpPr>
        <p:spPr>
          <a:xfrm>
            <a:off x="6870700" y="3505200"/>
            <a:ext cx="12700" cy="2032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33" id="33"/>
          <p:cNvSpPr/>
          <p:nvPr/>
        </p:nvSpPr>
        <p:spPr>
          <a:xfrm>
            <a:off x="6057900" y="3759200"/>
            <a:ext cx="1638300" cy="1625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4" id="34"/>
          <p:cNvSpPr/>
          <p:nvPr/>
        </p:nvSpPr>
        <p:spPr>
          <a:xfrm>
            <a:off x="8280400" y="3416300"/>
            <a:ext cx="2146300" cy="203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5" id="35"/>
          <p:cNvSpPr/>
          <p:nvPr/>
        </p:nvSpPr>
        <p:spPr>
          <a:xfrm>
            <a:off x="9067800" y="34163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36" id="36"/>
          <p:cNvSpPr/>
          <p:nvPr/>
        </p:nvSpPr>
        <p:spPr>
          <a:xfrm>
            <a:off x="9347200" y="3505200"/>
            <a:ext cx="12700" cy="2032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37" id="37"/>
          <p:cNvSpPr/>
          <p:nvPr/>
        </p:nvSpPr>
        <p:spPr>
          <a:xfrm>
            <a:off x="8534400" y="3759200"/>
            <a:ext cx="1638300" cy="1155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8" id="38"/>
          <p:cNvSpPr/>
          <p:nvPr/>
        </p:nvSpPr>
        <p:spPr>
          <a:xfrm>
            <a:off x="10744200" y="3416300"/>
            <a:ext cx="2146300" cy="203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39" id="39"/>
          <p:cNvSpPr/>
          <p:nvPr/>
        </p:nvSpPr>
        <p:spPr>
          <a:xfrm>
            <a:off x="11544300" y="34163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40" id="40"/>
          <p:cNvSpPr/>
          <p:nvPr/>
        </p:nvSpPr>
        <p:spPr>
          <a:xfrm>
            <a:off x="11811000" y="3505200"/>
            <a:ext cx="12700" cy="2032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41" id="41"/>
          <p:cNvSpPr/>
          <p:nvPr/>
        </p:nvSpPr>
        <p:spPr>
          <a:xfrm>
            <a:off x="10998200" y="3759200"/>
            <a:ext cx="1638300" cy="1257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2" id="42"/>
          <p:cNvSpPr/>
          <p:nvPr/>
        </p:nvSpPr>
        <p:spPr>
          <a:xfrm>
            <a:off x="13220700" y="3416300"/>
            <a:ext cx="2146300" cy="203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3" id="43"/>
          <p:cNvSpPr/>
          <p:nvPr/>
        </p:nvSpPr>
        <p:spPr>
          <a:xfrm>
            <a:off x="14008100" y="34163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44" id="44"/>
          <p:cNvSpPr/>
          <p:nvPr/>
        </p:nvSpPr>
        <p:spPr>
          <a:xfrm>
            <a:off x="14274800" y="3505200"/>
            <a:ext cx="12700" cy="203200"/>
          </a:xfrm>
          <a:prstGeom prst="rect">
            <a:avLst/>
          </a:prstGeom>
          <a:solidFill>
            <a:srgbClr val="BA8039"/>
          </a:solidFill>
        </p:spPr>
      </p:sp>
      <p:sp>
        <p:nvSpPr>
          <p:cNvPr name="AutoShape 45" id="45"/>
          <p:cNvSpPr/>
          <p:nvPr/>
        </p:nvSpPr>
        <p:spPr>
          <a:xfrm>
            <a:off x="13462000" y="3759200"/>
            <a:ext cx="16383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6" id="46"/>
          <p:cNvSpPr/>
          <p:nvPr/>
        </p:nvSpPr>
        <p:spPr>
          <a:xfrm>
            <a:off x="876300" y="5511800"/>
            <a:ext cx="14490700" cy="2324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7" id="47"/>
          <p:cNvSpPr/>
          <p:nvPr/>
        </p:nvSpPr>
        <p:spPr>
          <a:xfrm>
            <a:off x="876300" y="5511800"/>
            <a:ext cx="144907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8" id="48"/>
          <p:cNvSpPr/>
          <p:nvPr/>
        </p:nvSpPr>
        <p:spPr>
          <a:xfrm>
            <a:off x="876300" y="6375400"/>
            <a:ext cx="144907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49" id="49"/>
          <p:cNvSpPr/>
          <p:nvPr/>
        </p:nvSpPr>
        <p:spPr>
          <a:xfrm>
            <a:off x="876300" y="7251700"/>
            <a:ext cx="14490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50" id="50"/>
          <p:cNvSpPr txBox="true"/>
          <p:nvPr/>
        </p:nvSpPr>
        <p:spPr>
          <a:xfrm>
            <a:off x="876300" y="1905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100" b="true">
                <a:solidFill>
                  <a:srgbClr val="100900"/>
                </a:solidFill>
                <a:latin typeface="Poppins"/>
              </a:rPr>
              <a:t>Module 8 - Partie 3 : Mener un Entretien d'Évaluation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876300" y="431800"/>
            <a:ext cx="144907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Donner un feedback constructif et motivant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104900" y="6731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689100" y="6731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EXPLICATION DE L'ENTRETIEN D'ÉVALUATION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1130300" y="2247900"/>
            <a:ext cx="2870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LA MÉTHODE DESC pour un feedback constructif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1892300" y="34417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1130300" y="3759200"/>
            <a:ext cx="16383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STRUCTURE D'UN ENTRETIEN (15-20 min)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4330700" y="34417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2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6794500" y="34417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3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9258300" y="34417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4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1722100" y="34417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5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4185900" y="34417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6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876300" y="55118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MINI-EXERCICE EN BINÔME (5 min)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876300" y="8001000"/>
            <a:ext cx="6921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CE QU'IL NE FAUT PAS FAIRE :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8432800" y="8001000"/>
            <a:ext cx="6921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CE QU'IL FAUT FAIRE :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689100" y="8255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L'entretien d'évaluation sert à :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943100" y="9779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Faire le point sur la performance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943100" y="11430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Reconnaître les réussites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943100" y="13081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Identifier les axes d'amélioration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943100" y="14732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Fixer des objectifs pour la période suivante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943100" y="16256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Maintenir la motivation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130300" y="2616200"/>
            <a:ext cx="2870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- DÉCRIRE les faits (objectif, pas de jugement)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130300" y="2984500"/>
            <a:ext cx="2870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"J'ai observé que tu as terminé 8 tâches sur 10 cette semaine"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4826000" y="2133600"/>
            <a:ext cx="28702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E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- EXPRIMER l'impact / conséquence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4826000" y="2400300"/>
            <a:ext cx="2870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"Cela a permis de respecter le planning global du chantier"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8534400" y="2032000"/>
            <a:ext cx="2870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- SUGGÉRER une solution ou renforcer le positif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8534400" y="2400300"/>
            <a:ext cx="28702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"Continue comme ça, c'est excellent !" ou "Pour les 2 tâches, que s'est-il passé ?"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2230100" y="1930400"/>
            <a:ext cx="2870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- CONCLURE avec un objectif ou engagement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2230100" y="2298700"/>
            <a:ext cx="2870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"Objectif semaine prochaine : 10/10 tâches. OK pour toi ?"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130300" y="43434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1. OUVERTURE (2 min)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130300" y="4711700"/>
            <a:ext cx="16383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"Bonjour Marc, merci d'être là. On va faire le point sur ton travail ce mois-ci."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3594100" y="37592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2. AUTO-ÉVALUATION (5 min)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3594100" y="4127500"/>
            <a:ext cx="16383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"Comment évalues-tu ton mois ? Points forts ? Difficultés ?"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3594100" y="47117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→ ÉCOUTER sans interrompre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6057900" y="3759200"/>
            <a:ext cx="16383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3. FEEDBACK DU MANAGER (5 min)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6057900" y="42418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Utiliser la méthode DESC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6057900" y="4610100"/>
            <a:ext cx="16383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Parler des FAITS, pas de la personne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6057900" y="50800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"Tu as réalisé..." pas "Tu es..."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8534400" y="37592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4. POINTS D'AMÉLIORATION (3 min)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8534400" y="4127500"/>
            <a:ext cx="16383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"Sur quoi veux-tu progresser ?"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8534400" y="46101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Proposer 1-2 axes maximum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10998200" y="37592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5. OBJECTIFS ET SOUTIEN (3 min)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10998200" y="4127500"/>
            <a:ext cx="16383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"Pour le mois prochain, l'objectif est : ..."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10998200" y="4610100"/>
            <a:ext cx="16383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"De quoi as-tu besoin pour y arriver ?"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13462000" y="3759200"/>
            <a:ext cx="1638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6. CONCLUSION (2 min)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13462000" y="4127500"/>
            <a:ext cx="16383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i="true">
                <a:solidFill>
                  <a:srgbClr val="000000"/>
                </a:solidFill>
                <a:latin typeface="Poppins"/>
              </a:rPr>
              <a:t>"Merci pour cet échange. On se revoit dans 1 mois."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876300" y="56642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CAS :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Marc, maçon, bon travail général mais 3 retards ce mois (5-10 min)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876300" y="5816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RÔLES :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1130300" y="59817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Personne A = Manager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1130300" y="6134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Personne B = Marc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876300" y="63754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DÉROULEMENT :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1130300" y="65278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Le manager ouvre l'entretien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1130300" y="66929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Il utilise la méthode DESC pour aborder les retards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1130300" y="68453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Il conclut avec un objectif clair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1130300" y="70104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Marc réagit et s'engage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876300" y="72517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FEEDBACK (2 min) :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1130300" y="74041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Le manager a-t-il été factuel (pas d'accusation) ?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1130300" y="75692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A-t-il écouté les raisons de Marc ?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1130300" y="7721600"/>
            <a:ext cx="14236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L'objectif est-il clair et réaliste ?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1130300" y="8191500"/>
            <a:ext cx="6667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strike="sngStrike">
                <a:solidFill>
                  <a:srgbClr val="000000"/>
                </a:solidFill>
                <a:latin typeface="Poppins"/>
              </a:rPr>
              <a:t>"Tu es toujours en retard !"</a:t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 (généralisation)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1130300" y="8343900"/>
            <a:ext cx="6667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strike="sngStrike">
                <a:solidFill>
                  <a:srgbClr val="000000"/>
                </a:solidFill>
                <a:latin typeface="Poppins"/>
              </a:rPr>
              <a:t>Parler d'autres personnes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1130300" y="8509000"/>
            <a:ext cx="6667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strike="sngStrike">
                <a:solidFill>
                  <a:srgbClr val="000000"/>
                </a:solidFill>
                <a:latin typeface="Poppins"/>
              </a:rPr>
              <a:t>Accumuler tous les reproches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1130300" y="8674100"/>
            <a:ext cx="6667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strike="sngStrike">
                <a:solidFill>
                  <a:srgbClr val="000000"/>
                </a:solidFill>
                <a:latin typeface="Poppins"/>
              </a:rPr>
              <a:t>Ne parler QUE des problèmes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8686800" y="8191500"/>
            <a:ext cx="6667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u="sng">
                <a:solidFill>
                  <a:srgbClr val="000000"/>
                </a:solidFill>
                <a:latin typeface="Poppins"/>
              </a:rPr>
              <a:t>Commencer par du positif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8686800" y="8343900"/>
            <a:ext cx="6667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u="sng">
                <a:solidFill>
                  <a:srgbClr val="000000"/>
                </a:solidFill>
                <a:latin typeface="Poppins"/>
              </a:rPr>
              <a:t>Être factuel et précis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8686800" y="8509000"/>
            <a:ext cx="6667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u="sng">
                <a:solidFill>
                  <a:srgbClr val="000000"/>
                </a:solidFill>
                <a:latin typeface="Poppins"/>
              </a:rPr>
              <a:t>Co-construire les solutions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8686800" y="8674100"/>
            <a:ext cx="66675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 u="sng">
                <a:solidFill>
                  <a:srgbClr val="000000"/>
                </a:solidFill>
                <a:latin typeface="Poppins"/>
              </a:rPr>
              <a:t>Fixer un suivi</a:t>
            </a:r>
            <a:endParaRPr lang="en-US" sz="1100"/>
          </a:p>
        </p:txBody>
      </p:sp>
      <p:sp>
        <p:nvSpPr>
          <p:cNvPr name="TextBox 117" id="117"/>
          <p:cNvSpPr txBox="true"/>
          <p:nvPr/>
        </p:nvSpPr>
        <p:spPr>
          <a:xfrm>
            <a:off x="1574800" y="1003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8" id="118"/>
          <p:cNvSpPr txBox="true"/>
          <p:nvPr/>
        </p:nvSpPr>
        <p:spPr>
          <a:xfrm>
            <a:off x="1574800" y="1168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9" id="119"/>
          <p:cNvSpPr txBox="true"/>
          <p:nvPr/>
        </p:nvSpPr>
        <p:spPr>
          <a:xfrm>
            <a:off x="1574800" y="1320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0" id="120"/>
          <p:cNvSpPr txBox="true"/>
          <p:nvPr/>
        </p:nvSpPr>
        <p:spPr>
          <a:xfrm>
            <a:off x="1574800" y="1485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1" id="121"/>
          <p:cNvSpPr txBox="true"/>
          <p:nvPr/>
        </p:nvSpPr>
        <p:spPr>
          <a:xfrm>
            <a:off x="1574800" y="1651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2" id="122"/>
          <p:cNvSpPr txBox="true"/>
          <p:nvPr/>
        </p:nvSpPr>
        <p:spPr>
          <a:xfrm>
            <a:off x="749300" y="5994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3" id="123"/>
          <p:cNvSpPr txBox="true"/>
          <p:nvPr/>
        </p:nvSpPr>
        <p:spPr>
          <a:xfrm>
            <a:off x="749300" y="61595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4" id="124"/>
          <p:cNvSpPr txBox="true"/>
          <p:nvPr/>
        </p:nvSpPr>
        <p:spPr>
          <a:xfrm>
            <a:off x="749300" y="6553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5" id="125"/>
          <p:cNvSpPr txBox="true"/>
          <p:nvPr/>
        </p:nvSpPr>
        <p:spPr>
          <a:xfrm>
            <a:off x="749300" y="6705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6" id="126"/>
          <p:cNvSpPr txBox="true"/>
          <p:nvPr/>
        </p:nvSpPr>
        <p:spPr>
          <a:xfrm>
            <a:off x="749300" y="6870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7" id="127"/>
          <p:cNvSpPr txBox="true"/>
          <p:nvPr/>
        </p:nvSpPr>
        <p:spPr>
          <a:xfrm>
            <a:off x="749300" y="7035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8" id="128"/>
          <p:cNvSpPr txBox="true"/>
          <p:nvPr/>
        </p:nvSpPr>
        <p:spPr>
          <a:xfrm>
            <a:off x="749300" y="7416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9" id="129"/>
          <p:cNvSpPr txBox="true"/>
          <p:nvPr/>
        </p:nvSpPr>
        <p:spPr>
          <a:xfrm>
            <a:off x="749300" y="7581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0" id="130"/>
          <p:cNvSpPr txBox="true"/>
          <p:nvPr/>
        </p:nvSpPr>
        <p:spPr>
          <a:xfrm>
            <a:off x="749300" y="7747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1" id="131"/>
          <p:cNvSpPr txBox="true"/>
          <p:nvPr/>
        </p:nvSpPr>
        <p:spPr>
          <a:xfrm>
            <a:off x="749300" y="8204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2" id="132"/>
          <p:cNvSpPr txBox="true"/>
          <p:nvPr/>
        </p:nvSpPr>
        <p:spPr>
          <a:xfrm>
            <a:off x="749300" y="8369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3" id="133"/>
          <p:cNvSpPr txBox="true"/>
          <p:nvPr/>
        </p:nvSpPr>
        <p:spPr>
          <a:xfrm>
            <a:off x="749300" y="8534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4" id="134"/>
          <p:cNvSpPr txBox="true"/>
          <p:nvPr/>
        </p:nvSpPr>
        <p:spPr>
          <a:xfrm>
            <a:off x="749300" y="8686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5" id="135"/>
          <p:cNvSpPr txBox="true"/>
          <p:nvPr/>
        </p:nvSpPr>
        <p:spPr>
          <a:xfrm>
            <a:off x="8305800" y="8204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6" id="136"/>
          <p:cNvSpPr txBox="true"/>
          <p:nvPr/>
        </p:nvSpPr>
        <p:spPr>
          <a:xfrm>
            <a:off x="8305800" y="8369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7" id="137"/>
          <p:cNvSpPr txBox="true"/>
          <p:nvPr/>
        </p:nvSpPr>
        <p:spPr>
          <a:xfrm>
            <a:off x="8305800" y="85344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38" id="138"/>
          <p:cNvSpPr txBox="true"/>
          <p:nvPr/>
        </p:nvSpPr>
        <p:spPr>
          <a:xfrm>
            <a:off x="8305800" y="8686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50800" y="50800"/>
            <a:ext cx="5130800" cy="90170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298700"/>
            <a:ext cx="9283700" cy="6070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298700"/>
            <a:ext cx="2921000" cy="6070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324600" y="25527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298700"/>
            <a:ext cx="2921000" cy="6070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512300" y="25527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298700"/>
            <a:ext cx="2921000" cy="60706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687300" y="25527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TextBox 12" id="12"/>
          <p:cNvSpPr txBox="true"/>
          <p:nvPr/>
        </p:nvSpPr>
        <p:spPr>
          <a:xfrm>
            <a:off x="6083300" y="749300"/>
            <a:ext cx="9283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Module 9 : Exercices Pratique Terrain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324600" y="3568700"/>
            <a:ext cx="2413000" cy="135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Étude de Cas Complète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9512300" y="3568700"/>
            <a:ext cx="2413000" cy="135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Simulation Journée Manager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12687300" y="3568700"/>
            <a:ext cx="2413000" cy="135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Plan d'Action 90 Jours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6083300" y="1638300"/>
            <a:ext cx="9283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Durée exercices : 1h30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6324600" y="5105400"/>
            <a:ext cx="2413000" cy="264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Le chantier en crise totale : diagnostic, plan d'action 30-60-90 jours, mobilisation de tous les outils - Temps : 45 min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9512300" y="5105400"/>
            <a:ext cx="2413000" cy="302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Gérer une journée complète avec 8 événements imprévus : tester votre adaptabilité et prise de décision - Temps : 30 min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2687300" y="5105400"/>
            <a:ext cx="2413000" cy="264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Élaborer votre plan personnel post-formation : 3 priorités, actions concrètes, suivi à 30-60-90 jours - Temps : 15 min</a:t>
            </a:r>
            <a:endParaRPr lang="en-US" sz="1100"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l="0" r="0"/>
          <a:stretch>
            <a:fillRect/>
          </a:stretch>
        </p:blipFill>
        <p:spPr>
          <a:xfrm>
            <a:off x="6578600" y="2806700"/>
            <a:ext cx="241300" cy="2413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l="0" r="0"/>
          <a:stretch>
            <a:fillRect/>
          </a:stretch>
        </p:blipFill>
        <p:spPr>
          <a:xfrm>
            <a:off x="9766300" y="2806700"/>
            <a:ext cx="241300" cy="2413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r="0"/>
          <a:stretch>
            <a:fillRect/>
          </a:stretch>
        </p:blipFill>
        <p:spPr>
          <a:xfrm>
            <a:off x="12941300" y="2806700"/>
            <a:ext cx="2413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3098800"/>
            <a:ext cx="14490700" cy="4483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3098800"/>
            <a:ext cx="4660900" cy="44831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6" id="6"/>
          <p:cNvSpPr/>
          <p:nvPr/>
        </p:nvSpPr>
        <p:spPr>
          <a:xfrm>
            <a:off x="1130300" y="33528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AutoShape 7" id="7"/>
          <p:cNvSpPr/>
          <p:nvPr/>
        </p:nvSpPr>
        <p:spPr>
          <a:xfrm>
            <a:off x="5791200" y="3098800"/>
            <a:ext cx="4660900" cy="44831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8" id="8"/>
          <p:cNvSpPr/>
          <p:nvPr/>
        </p:nvSpPr>
        <p:spPr>
          <a:xfrm>
            <a:off x="6045200" y="33528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AutoShape 9" id="9"/>
          <p:cNvSpPr/>
          <p:nvPr/>
        </p:nvSpPr>
        <p:spPr>
          <a:xfrm>
            <a:off x="10706100" y="3098800"/>
            <a:ext cx="4660900" cy="44831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0" id="10"/>
          <p:cNvSpPr/>
          <p:nvPr/>
        </p:nvSpPr>
        <p:spPr>
          <a:xfrm>
            <a:off x="10960100" y="33528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TextBox 11" id="11"/>
          <p:cNvSpPr txBox="true"/>
          <p:nvPr/>
        </p:nvSpPr>
        <p:spPr>
          <a:xfrm>
            <a:off x="876300" y="15494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Suivi et Évaluation de la Performance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1130300" y="4356100"/>
            <a:ext cx="41529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Définir les KPI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045200" y="4356100"/>
            <a:ext cx="41529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Tableaux de Bord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10960100" y="4356100"/>
            <a:ext cx="41529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Entretiens de Performance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876300" y="24384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Durée : 2 heures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1130300" y="4991100"/>
            <a:ext cx="4152900" cy="2260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Identifier 5 indicateurs clés : respect des délais, sécurité (taux de fréquence), qualité (conformité), productivité (m²/h), coûts (budget vs réel). Critères SMART et seuils d'alerte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6045200" y="4991100"/>
            <a:ext cx="4152900" cy="2260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Créer des outils visuels de pilotage : avancement, sécurité, qualité, ressources, alertes. Mise à jour quotidienne/hebdomadaire accessible à tous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10960100" y="5435600"/>
            <a:ext cx="41529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Mener des entretiens constructifs : préparer, écouter, donner un feedback factuel, co-construire un plan d'action, fixer un suivi</a:t>
            </a:r>
            <a:endParaRPr lang="en-US" sz="1100"/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r="0"/>
          <a:stretch>
            <a:fillRect/>
          </a:stretch>
        </p:blipFill>
        <p:spPr>
          <a:xfrm>
            <a:off x="1384300" y="3606800"/>
            <a:ext cx="241300" cy="241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l="0" r="0"/>
          <a:stretch>
            <a:fillRect/>
          </a:stretch>
        </p:blipFill>
        <p:spPr>
          <a:xfrm>
            <a:off x="6299200" y="3606800"/>
            <a:ext cx="241300" cy="2413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t="11000" b="11000"/>
          <a:stretch>
            <a:fillRect/>
          </a:stretch>
        </p:blipFill>
        <p:spPr>
          <a:xfrm>
            <a:off x="11176000" y="3606800"/>
            <a:ext cx="3048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622300"/>
            <a:ext cx="144907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622300"/>
            <a:ext cx="144907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6223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876300" y="1803400"/>
            <a:ext cx="14490700" cy="4648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18034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9" id="9"/>
          <p:cNvSpPr/>
          <p:nvPr/>
        </p:nvSpPr>
        <p:spPr>
          <a:xfrm>
            <a:off x="876300" y="23368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76300" y="28702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1" id="11"/>
          <p:cNvSpPr/>
          <p:nvPr/>
        </p:nvSpPr>
        <p:spPr>
          <a:xfrm>
            <a:off x="876300" y="34036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76300" y="39243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3" id="13"/>
          <p:cNvSpPr/>
          <p:nvPr/>
        </p:nvSpPr>
        <p:spPr>
          <a:xfrm>
            <a:off x="876300" y="44577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76300" y="49911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5" id="15"/>
          <p:cNvSpPr/>
          <p:nvPr/>
        </p:nvSpPr>
        <p:spPr>
          <a:xfrm>
            <a:off x="876300" y="55245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60452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76300" y="6731000"/>
            <a:ext cx="14490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76300" y="6731000"/>
            <a:ext cx="14490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9" id="19"/>
          <p:cNvSpPr/>
          <p:nvPr/>
        </p:nvSpPr>
        <p:spPr>
          <a:xfrm>
            <a:off x="876300" y="67310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20" id="20"/>
          <p:cNvSpPr/>
          <p:nvPr/>
        </p:nvSpPr>
        <p:spPr>
          <a:xfrm>
            <a:off x="876300" y="7607300"/>
            <a:ext cx="144907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1" id="21"/>
          <p:cNvSpPr/>
          <p:nvPr/>
        </p:nvSpPr>
        <p:spPr>
          <a:xfrm>
            <a:off x="876300" y="7607300"/>
            <a:ext cx="144907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22" id="22"/>
          <p:cNvSpPr/>
          <p:nvPr/>
        </p:nvSpPr>
        <p:spPr>
          <a:xfrm>
            <a:off x="876300" y="7607300"/>
            <a:ext cx="558800" cy="1524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TextBox 23" id="23"/>
          <p:cNvSpPr txBox="true"/>
          <p:nvPr/>
        </p:nvSpPr>
        <p:spPr>
          <a:xfrm>
            <a:off x="876300" y="177800"/>
            <a:ext cx="144907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1000" b="true">
                <a:solidFill>
                  <a:srgbClr val="100900"/>
                </a:solidFill>
                <a:latin typeface="Poppins"/>
              </a:rPr>
              <a:t>Module 9 - Partie 1 : Quiz de Révision Générale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6300" y="4318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Tester vos connaissances sur les 8 modules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104900" y="6477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689100" y="6477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EXPLICATION DE LA CONSOLIDATION :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76300" y="16129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QUIZ RAPIDE - 9 QUESTIONS (1 question par module)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876300" y="18034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1 - INTRODUCTION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876300" y="23368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2 - COOPÉRATION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876300" y="28702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3 - LEADERSHIP :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76300" y="3403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4 - COMMUNICATION :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76300" y="39243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5 - TEMPS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876300" y="44577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6 - MOTIVATION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76300" y="49911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7 - COMPÉTENCES :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76300" y="55245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8 - SUIVI :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60452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MODULE 9 - SYNTHÈSE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876300" y="65405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MINI-EXERCICE DE GROUPE (10 min) :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1104900" y="67564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1689100" y="67564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DÉBRIEFING COLLECTIF :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876300" y="7404100"/>
            <a:ext cx="14490700" cy="11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800" b="true">
                <a:solidFill>
                  <a:srgbClr val="100900"/>
                </a:solidFill>
                <a:latin typeface="Poppins"/>
              </a:rPr>
              <a:t>CORRIGÉ SIMPLIFIÉ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104900" y="7632700"/>
            <a:ext cx="3048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689100" y="8001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Après 8 modules de formation, il est essentiel de :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943100" y="9525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Vérifier ce qui a été retenu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943100" y="11176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Identifier les points à renforcer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943100" y="12700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Créer des liens entre les différents concepts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943100" y="14224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Se préparer à l'application terrain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876300" y="19558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Q1 : Citez 2 défis spécifiques du management dans le BTP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876300" y="21082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________________________________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876300" y="24892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Q2 : Quelle est la différence entre management directif et coopératif ?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876300" y="2641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________________________________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876300" y="3022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Q3 : Quel style de leadership utilisez-vous en situation de crise ?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876300" y="31750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☐ Directif ☐ Participatif ☐ Délégatif ☐ Transformationnel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876300" y="35560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Q4 : Combien de temps devrait durer un briefing de chantier quotidien ?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876300" y="37084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☐ 5 min ☐ 10-15 min ☐ 30 min ☐ 1h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76300" y="40767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Q5 : Dans quel quadrant de la matrice Eisenhower faut-il passer 60% de son temps ?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76300" y="42291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Quadrant ___ (Important / Pas urgent)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76300" y="46101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Q6 : Citez 3 des 7 leviers de motivation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76300" y="47625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1._________ 2._________ 3._________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876300" y="51435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Q7 : Quels sont les 4 niveaux de compétence ?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876300" y="52959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1._________ 2._________ 3._________ 4._________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876300" y="56769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Q8 : Que signifie KPI ?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876300" y="58293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________________________________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876300" y="61976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Q9 : Quelle est LA compétence la plus importante que vous avez apprise ?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876300" y="63500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Réponse : ________________________________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943100" y="69088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Partagez vos réponses en petits groupes de 3-4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943100" y="70739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Identifiez les points communs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943100" y="7226300"/>
            <a:ext cx="13411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Notez les concepts les moins clairs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689100" y="76327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Q1 : Diversité métiers, sécurité, conditions terrain, délais, coordination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689100" y="77851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Q2 : Directif = ordres / Coopératif = collaboration et participation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1689100" y="79375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Q3 : Directif (décisions rapides)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1689100" y="80899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Q4 : 10-15 min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1689100" y="82423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Q5 : Quadrant 2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1689100" y="83947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Q6 : Reconnaissance, Autonomie, Développement, Sens, Appartenance, Conditions, Rémunération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1689100" y="85471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Q7 : Débutant, Intermédiaire, Confirmé, Expert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689100" y="86995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Q8 : Key Performance Indicator (Indicateur clé de performance)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689100" y="8839200"/>
            <a:ext cx="136652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500" b="true">
                <a:solidFill>
                  <a:srgbClr val="000000"/>
                </a:solidFill>
                <a:latin typeface="Poppins"/>
              </a:rPr>
              <a:t>Q9 : Réponse personnelle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1574800" y="9779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1574800" y="11303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1574800" y="12827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1574800" y="14478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574800" y="69342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574800" y="70866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1574800" y="7239000"/>
            <a:ext cx="241300" cy="6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5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711200"/>
            <a:ext cx="14490700" cy="1358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711200"/>
            <a:ext cx="14490700" cy="1358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711200"/>
            <a:ext cx="558800" cy="127000"/>
          </a:xfrm>
          <a:prstGeom prst="rect">
            <a:avLst/>
          </a:prstGeom>
          <a:solidFill>
            <a:srgbClr val="D49446"/>
          </a:solidFill>
        </p:spPr>
      </p:sp>
      <p:sp>
        <p:nvSpPr>
          <p:cNvPr name="AutoShape 7" id="7"/>
          <p:cNvSpPr/>
          <p:nvPr/>
        </p:nvSpPr>
        <p:spPr>
          <a:xfrm>
            <a:off x="876300" y="3048000"/>
            <a:ext cx="6921500" cy="952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8" id="8"/>
          <p:cNvSpPr/>
          <p:nvPr/>
        </p:nvSpPr>
        <p:spPr>
          <a:xfrm>
            <a:off x="876300" y="3048000"/>
            <a:ext cx="6921500" cy="9525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8432800" y="2374900"/>
            <a:ext cx="69215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0" id="10"/>
          <p:cNvSpPr/>
          <p:nvPr/>
        </p:nvSpPr>
        <p:spPr>
          <a:xfrm>
            <a:off x="8432800" y="2374900"/>
            <a:ext cx="6921500" cy="7239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8432800" y="3149600"/>
            <a:ext cx="69215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2" id="12"/>
          <p:cNvSpPr/>
          <p:nvPr/>
        </p:nvSpPr>
        <p:spPr>
          <a:xfrm>
            <a:off x="8432800" y="3149600"/>
            <a:ext cx="6921500" cy="622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3" id="13"/>
          <p:cNvSpPr/>
          <p:nvPr/>
        </p:nvSpPr>
        <p:spPr>
          <a:xfrm>
            <a:off x="8432800" y="3822700"/>
            <a:ext cx="6921500" cy="622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4" id="14"/>
          <p:cNvSpPr/>
          <p:nvPr/>
        </p:nvSpPr>
        <p:spPr>
          <a:xfrm>
            <a:off x="8432800" y="3822700"/>
            <a:ext cx="6921500" cy="6223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5" id="15"/>
          <p:cNvSpPr/>
          <p:nvPr/>
        </p:nvSpPr>
        <p:spPr>
          <a:xfrm>
            <a:off x="876300" y="7632700"/>
            <a:ext cx="14490700" cy="1320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6" id="16"/>
          <p:cNvSpPr/>
          <p:nvPr/>
        </p:nvSpPr>
        <p:spPr>
          <a:xfrm>
            <a:off x="876300" y="7632700"/>
            <a:ext cx="144907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7" id="17"/>
          <p:cNvSpPr/>
          <p:nvPr/>
        </p:nvSpPr>
        <p:spPr>
          <a:xfrm>
            <a:off x="876300" y="82550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18" id="18"/>
          <p:cNvSpPr/>
          <p:nvPr/>
        </p:nvSpPr>
        <p:spPr>
          <a:xfrm>
            <a:off x="876300" y="8737600"/>
            <a:ext cx="14490700" cy="215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19" id="19"/>
          <p:cNvSpPr txBox="true"/>
          <p:nvPr/>
        </p:nvSpPr>
        <p:spPr>
          <a:xfrm>
            <a:off x="876300" y="165100"/>
            <a:ext cx="1449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900" b="true">
                <a:solidFill>
                  <a:srgbClr val="100900"/>
                </a:solidFill>
                <a:latin typeface="Poppins"/>
              </a:rPr>
              <a:t>Module 9 - Partie 2 : Cas Intégratif - Le Chantier en Crise Totale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876300" y="533400"/>
            <a:ext cx="14490700" cy="10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700" b="true">
                <a:solidFill>
                  <a:srgbClr val="100900"/>
                </a:solidFill>
                <a:latin typeface="Poppins"/>
              </a:rPr>
              <a:t>Mobiliser TOUS vos outils de management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1104900" y="736600"/>
            <a:ext cx="3048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oppins"/>
              </a:rPr>
              <a:t>1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689100" y="723900"/>
            <a:ext cx="13665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EXPLICATION DU CAS INTÉGRATIF :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876300" y="21463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LE CAS : CHANTIER "RÉSIDENCE SOLEIL" EN CRISE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876300" y="23749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CONTEXTE :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876300" y="28829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LA CRISE (Situation actuelle) :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1130300" y="3111500"/>
            <a:ext cx="6426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📊 CHIFFRES :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8686800" y="2438400"/>
            <a:ext cx="6426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👥 ÉQUIPE :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8686800" y="3213100"/>
            <a:ext cx="5829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🏗️ CHANTIER :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8686800" y="3886200"/>
            <a:ext cx="5702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ea typeface="Poppins"/>
              </a:rPr>
              <a:t>👤 CLIENT :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876300" y="45974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MINI-EXERCICE (15 min) :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876300" y="50038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PHASE 1 (5 min) - DIAGNOSTIC :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8432800" y="5003800"/>
            <a:ext cx="69215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PHASE 2 (5 min) - PLAN 30 JOURS (URGENCE) :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876300" y="6197600"/>
            <a:ext cx="69215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PHASE 3 (3 min) - PLAN 60 JOURS (REDRESSEMENT) :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8432800" y="6197600"/>
            <a:ext cx="69215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PHASE 4 (2 min) - PLAN 90 JOURS (PÉRENNISATION) :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876300" y="69977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GRILLE D'ANALYSE :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876300" y="74803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EXEMPLE DE SOLUTION PARTIELLE :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876300" y="76327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30 JOURS :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876300" y="82550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60 JOURS :</a:t>
            </a:r>
            <a:endParaRPr lang="en-US" sz="1100"/>
          </a:p>
        </p:txBody>
      </p:sp>
      <p:sp>
        <p:nvSpPr>
          <p:cNvPr name="TextBox 39" id="39"/>
          <p:cNvSpPr txBox="true"/>
          <p:nvPr/>
        </p:nvSpPr>
        <p:spPr>
          <a:xfrm>
            <a:off x="876300" y="87376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600" b="true">
                <a:solidFill>
                  <a:srgbClr val="000000"/>
                </a:solidFill>
                <a:latin typeface="Poppins"/>
              </a:rPr>
              <a:t>90 JOURS :</a:t>
            </a:r>
            <a:endParaRPr lang="en-US" sz="1100"/>
          </a:p>
        </p:txBody>
      </p:sp>
      <p:sp>
        <p:nvSpPr>
          <p:cNvPr name="TextBox 40" id="40"/>
          <p:cNvSpPr txBox="true"/>
          <p:nvPr/>
        </p:nvSpPr>
        <p:spPr>
          <a:xfrm>
            <a:off x="1689100" y="863600"/>
            <a:ext cx="13665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Ce cas mobilise les 8 modules :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>
            <a:off x="1943100" y="1003300"/>
            <a:ext cx="13411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Module 1 : Comprendre les enjeux</a:t>
            </a:r>
            <a:endParaRPr lang="en-US" sz="1100"/>
          </a:p>
        </p:txBody>
      </p:sp>
      <p:sp>
        <p:nvSpPr>
          <p:cNvPr name="TextBox 42" id="42"/>
          <p:cNvSpPr txBox="true"/>
          <p:nvPr/>
        </p:nvSpPr>
        <p:spPr>
          <a:xfrm>
            <a:off x="1943100" y="1143000"/>
            <a:ext cx="13411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Module 2 : Coopération pour résoudre</a:t>
            </a:r>
            <a:endParaRPr lang="en-US" sz="1100"/>
          </a:p>
        </p:txBody>
      </p:sp>
      <p:sp>
        <p:nvSpPr>
          <p:cNvPr name="TextBox 43" id="43"/>
          <p:cNvSpPr txBox="true"/>
          <p:nvPr/>
        </p:nvSpPr>
        <p:spPr>
          <a:xfrm>
            <a:off x="1943100" y="1282700"/>
            <a:ext cx="13411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Module 3 : Adapter son leadership</a:t>
            </a:r>
            <a:endParaRPr lang="en-US" sz="1100"/>
          </a:p>
        </p:txBody>
      </p:sp>
      <p:sp>
        <p:nvSpPr>
          <p:cNvPr name="TextBox 44" id="44"/>
          <p:cNvSpPr txBox="true"/>
          <p:nvPr/>
        </p:nvSpPr>
        <p:spPr>
          <a:xfrm>
            <a:off x="1943100" y="1422400"/>
            <a:ext cx="13411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Module 4 : Communiquer efficacement</a:t>
            </a:r>
            <a:endParaRPr lang="en-US" sz="1100"/>
          </a:p>
        </p:txBody>
      </p:sp>
      <p:sp>
        <p:nvSpPr>
          <p:cNvPr name="TextBox 45" id="45"/>
          <p:cNvSpPr txBox="true"/>
          <p:nvPr/>
        </p:nvSpPr>
        <p:spPr>
          <a:xfrm>
            <a:off x="1943100" y="1562100"/>
            <a:ext cx="13411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Module 5 : Reprioriser et réorganiser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1943100" y="1701800"/>
            <a:ext cx="13411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Module 6 : Remotiver les équipes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1943100" y="1841500"/>
            <a:ext cx="13411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Module 7 : Identifier les compétences manquantes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1943100" y="1981200"/>
            <a:ext cx="13411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Module 8 : Suivre les actions correctives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876300" y="2540000"/>
            <a:ext cx="6921500" cy="266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Vous êtes manager d'un chantier de construction de 20 logements. Budget : 1,2M€. Durée prévue : 8 mois. Vous êtes au mois 5.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384300" y="3251200"/>
            <a:ext cx="61722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Avancement : 45% (au lieu de 62% prévu) = -17%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1384300" y="3479800"/>
            <a:ext cx="61722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Budget consommé : 780 K€ (au lieu de 750 K€) = +30 K€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1384300" y="3708400"/>
            <a:ext cx="6172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3 accidents mineurs ce mois (vs 0 habituel)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1384300" y="3848100"/>
            <a:ext cx="6172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Taux de conformité : 88% (objectif 95%)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8940800" y="2578100"/>
            <a:ext cx="61722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15 personnes démotivées (retards fréquents, ambiance tendue)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8940800" y="2806700"/>
            <a:ext cx="6172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2 démissions annoncées pour fin du mois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940800" y="2946400"/>
            <a:ext cx="61722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Conflit entre chef maçonnerie et chef électricité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940800" y="3352800"/>
            <a:ext cx="5575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5 malfaçons détectées en zone A (à refaire)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8940800" y="3492500"/>
            <a:ext cx="5575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Retard de 3 semaines sur le gros œuvre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8940800" y="3632200"/>
            <a:ext cx="5575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Livraison fenêtres repoussée de 2 semaines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8940800" y="4025900"/>
            <a:ext cx="5448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Mécontent, menace de pénalités de retard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8940800" y="4165600"/>
            <a:ext cx="5448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Réunion de crise prévue dans 3 jours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8940800" y="4305300"/>
            <a:ext cx="54483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Presse locale commence à parler du projet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876300" y="47625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MISSION :</a:t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 Plan d'action 30-60-90 jours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876300" y="51689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Identifiez les 5 problèmes PRIORITAIRES :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1130300" y="53213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1130300" y="54610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1130300" y="56007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1130300" y="57404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1130300" y="58928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8432800" y="52578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Actions immédiates (3 actions) :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8686800" y="54229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8686800" y="55626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8686800" y="57023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876300" y="64516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Actions moyen terme (2 actions) :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1130300" y="66167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1130300" y="6756400"/>
            <a:ext cx="6667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8432800" y="64516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Action long terme (1 action) :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8432800" y="6616700"/>
            <a:ext cx="69215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_________________________________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876300" y="71501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Pour chaque action, indiquez quel(s) module(s) vous utilisez :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876300" y="73152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M1 / M2 / M3 / M4 / M5 / M6 / M7 / M8</a:t>
            </a:r>
            <a:endParaRPr lang="en-US" sz="1100"/>
          </a:p>
        </p:txBody>
      </p:sp>
      <p:sp>
        <p:nvSpPr>
          <p:cNvPr name="TextBox 81" id="81"/>
          <p:cNvSpPr txBox="true"/>
          <p:nvPr/>
        </p:nvSpPr>
        <p:spPr>
          <a:xfrm>
            <a:off x="1130300" y="77724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Réunion crise avec équipe → M2 (Coopération) + M4 (Communication)</a:t>
            </a:r>
            <a:endParaRPr lang="en-US" sz="1100"/>
          </a:p>
        </p:txBody>
      </p:sp>
      <p:sp>
        <p:nvSpPr>
          <p:cNvPr name="TextBox 82" id="82"/>
          <p:cNvSpPr txBox="true"/>
          <p:nvPr/>
        </p:nvSpPr>
        <p:spPr>
          <a:xfrm>
            <a:off x="1130300" y="79121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Tableau de bord quotidien → M8 (Suivi)</a:t>
            </a:r>
            <a:endParaRPr lang="en-US" sz="1100"/>
          </a:p>
        </p:txBody>
      </p:sp>
      <p:sp>
        <p:nvSpPr>
          <p:cNvPr name="TextBox 83" id="83"/>
          <p:cNvSpPr txBox="true"/>
          <p:nvPr/>
        </p:nvSpPr>
        <p:spPr>
          <a:xfrm>
            <a:off x="1130300" y="80518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Plan reconnaissance → M6 (Motivation)</a:t>
            </a:r>
            <a:endParaRPr lang="en-US" sz="1100"/>
          </a:p>
        </p:txBody>
      </p:sp>
      <p:sp>
        <p:nvSpPr>
          <p:cNvPr name="TextBox 84" id="84"/>
          <p:cNvSpPr txBox="true"/>
          <p:nvPr/>
        </p:nvSpPr>
        <p:spPr>
          <a:xfrm>
            <a:off x="1130300" y="83947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Formation compétences manquantes → M7</a:t>
            </a:r>
            <a:endParaRPr lang="en-US" sz="1100"/>
          </a:p>
        </p:txBody>
      </p:sp>
      <p:sp>
        <p:nvSpPr>
          <p:cNvPr name="TextBox 85" id="85"/>
          <p:cNvSpPr txBox="true"/>
          <p:nvPr/>
        </p:nvSpPr>
        <p:spPr>
          <a:xfrm>
            <a:off x="1130300" y="8534400"/>
            <a:ext cx="14236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Nouveau planning réaliste → M5</a:t>
            </a:r>
            <a:endParaRPr lang="en-US" sz="1100"/>
          </a:p>
        </p:txBody>
      </p:sp>
      <p:sp>
        <p:nvSpPr>
          <p:cNvPr name="TextBox 86" id="86"/>
          <p:cNvSpPr txBox="true"/>
          <p:nvPr/>
        </p:nvSpPr>
        <p:spPr>
          <a:xfrm>
            <a:off x="876300" y="8877300"/>
            <a:ext cx="14490700" cy="8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400" b="true">
                <a:solidFill>
                  <a:srgbClr val="000000"/>
                </a:solidFill>
                <a:latin typeface="Poppins"/>
              </a:rPr>
              <a:t>Système d'amélioration continue → M8</a:t>
            </a:r>
            <a:endParaRPr lang="en-US" sz="1100"/>
          </a:p>
        </p:txBody>
      </p:sp>
      <p:sp>
        <p:nvSpPr>
          <p:cNvPr name="TextBox 87" id="87"/>
          <p:cNvSpPr txBox="true"/>
          <p:nvPr/>
        </p:nvSpPr>
        <p:spPr>
          <a:xfrm>
            <a:off x="1574800" y="10160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8" id="88"/>
          <p:cNvSpPr txBox="true"/>
          <p:nvPr/>
        </p:nvSpPr>
        <p:spPr>
          <a:xfrm>
            <a:off x="1574800" y="11557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89" id="89"/>
          <p:cNvSpPr txBox="true"/>
          <p:nvPr/>
        </p:nvSpPr>
        <p:spPr>
          <a:xfrm>
            <a:off x="1574800" y="12954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0" id="90"/>
          <p:cNvSpPr txBox="true"/>
          <p:nvPr/>
        </p:nvSpPr>
        <p:spPr>
          <a:xfrm>
            <a:off x="1574800" y="14351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1" id="91"/>
          <p:cNvSpPr txBox="true"/>
          <p:nvPr/>
        </p:nvSpPr>
        <p:spPr>
          <a:xfrm>
            <a:off x="1574800" y="15748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2" id="92"/>
          <p:cNvSpPr txBox="true"/>
          <p:nvPr/>
        </p:nvSpPr>
        <p:spPr>
          <a:xfrm>
            <a:off x="1574800" y="17145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3" id="93"/>
          <p:cNvSpPr txBox="true"/>
          <p:nvPr/>
        </p:nvSpPr>
        <p:spPr>
          <a:xfrm>
            <a:off x="1574800" y="18542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4" id="94"/>
          <p:cNvSpPr txBox="true"/>
          <p:nvPr/>
        </p:nvSpPr>
        <p:spPr>
          <a:xfrm>
            <a:off x="1574800" y="19939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5" id="95"/>
          <p:cNvSpPr txBox="true"/>
          <p:nvPr/>
        </p:nvSpPr>
        <p:spPr>
          <a:xfrm>
            <a:off x="1003300" y="32639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6" id="96"/>
          <p:cNvSpPr txBox="true"/>
          <p:nvPr/>
        </p:nvSpPr>
        <p:spPr>
          <a:xfrm>
            <a:off x="1003300" y="34925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7" id="97"/>
          <p:cNvSpPr txBox="true"/>
          <p:nvPr/>
        </p:nvSpPr>
        <p:spPr>
          <a:xfrm>
            <a:off x="1003300" y="37338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8" id="98"/>
          <p:cNvSpPr txBox="true"/>
          <p:nvPr/>
        </p:nvSpPr>
        <p:spPr>
          <a:xfrm>
            <a:off x="1003300" y="38735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99" id="99"/>
          <p:cNvSpPr txBox="true"/>
          <p:nvPr/>
        </p:nvSpPr>
        <p:spPr>
          <a:xfrm>
            <a:off x="8559800" y="25908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0" id="100"/>
          <p:cNvSpPr txBox="true"/>
          <p:nvPr/>
        </p:nvSpPr>
        <p:spPr>
          <a:xfrm>
            <a:off x="8559800" y="28321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1" id="101"/>
          <p:cNvSpPr txBox="true"/>
          <p:nvPr/>
        </p:nvSpPr>
        <p:spPr>
          <a:xfrm>
            <a:off x="8559800" y="29718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2" id="102"/>
          <p:cNvSpPr txBox="true"/>
          <p:nvPr/>
        </p:nvSpPr>
        <p:spPr>
          <a:xfrm>
            <a:off x="8559800" y="33655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3" id="103"/>
          <p:cNvSpPr txBox="true"/>
          <p:nvPr/>
        </p:nvSpPr>
        <p:spPr>
          <a:xfrm>
            <a:off x="8559800" y="35052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4" id="104"/>
          <p:cNvSpPr txBox="true"/>
          <p:nvPr/>
        </p:nvSpPr>
        <p:spPr>
          <a:xfrm>
            <a:off x="8559800" y="36449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5" id="105"/>
          <p:cNvSpPr txBox="true"/>
          <p:nvPr/>
        </p:nvSpPr>
        <p:spPr>
          <a:xfrm>
            <a:off x="8559800" y="40386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6" id="106"/>
          <p:cNvSpPr txBox="true"/>
          <p:nvPr/>
        </p:nvSpPr>
        <p:spPr>
          <a:xfrm>
            <a:off x="8559800" y="41783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7" id="107"/>
          <p:cNvSpPr txBox="true"/>
          <p:nvPr/>
        </p:nvSpPr>
        <p:spPr>
          <a:xfrm>
            <a:off x="8559800" y="43180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8" id="108"/>
          <p:cNvSpPr txBox="true"/>
          <p:nvPr/>
        </p:nvSpPr>
        <p:spPr>
          <a:xfrm>
            <a:off x="749300" y="53467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09" id="109"/>
          <p:cNvSpPr txBox="true"/>
          <p:nvPr/>
        </p:nvSpPr>
        <p:spPr>
          <a:xfrm>
            <a:off x="749300" y="54864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0" id="110"/>
          <p:cNvSpPr txBox="true"/>
          <p:nvPr/>
        </p:nvSpPr>
        <p:spPr>
          <a:xfrm>
            <a:off x="749300" y="56261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1" id="111"/>
          <p:cNvSpPr txBox="true"/>
          <p:nvPr/>
        </p:nvSpPr>
        <p:spPr>
          <a:xfrm>
            <a:off x="749300" y="57658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2" id="112"/>
          <p:cNvSpPr txBox="true"/>
          <p:nvPr/>
        </p:nvSpPr>
        <p:spPr>
          <a:xfrm>
            <a:off x="749300" y="59055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3" id="113"/>
          <p:cNvSpPr txBox="true"/>
          <p:nvPr/>
        </p:nvSpPr>
        <p:spPr>
          <a:xfrm>
            <a:off x="8305800" y="54356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4" id="114"/>
          <p:cNvSpPr txBox="true"/>
          <p:nvPr/>
        </p:nvSpPr>
        <p:spPr>
          <a:xfrm>
            <a:off x="8305800" y="55753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5" id="115"/>
          <p:cNvSpPr txBox="true"/>
          <p:nvPr/>
        </p:nvSpPr>
        <p:spPr>
          <a:xfrm>
            <a:off x="8305800" y="57150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6" id="116"/>
          <p:cNvSpPr txBox="true"/>
          <p:nvPr/>
        </p:nvSpPr>
        <p:spPr>
          <a:xfrm>
            <a:off x="749300" y="66294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7" id="117"/>
          <p:cNvSpPr txBox="true"/>
          <p:nvPr/>
        </p:nvSpPr>
        <p:spPr>
          <a:xfrm>
            <a:off x="749300" y="67691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8" id="118"/>
          <p:cNvSpPr txBox="true"/>
          <p:nvPr/>
        </p:nvSpPr>
        <p:spPr>
          <a:xfrm>
            <a:off x="749300" y="77978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19" id="119"/>
          <p:cNvSpPr txBox="true"/>
          <p:nvPr/>
        </p:nvSpPr>
        <p:spPr>
          <a:xfrm>
            <a:off x="749300" y="79375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0" id="120"/>
          <p:cNvSpPr txBox="true"/>
          <p:nvPr/>
        </p:nvSpPr>
        <p:spPr>
          <a:xfrm>
            <a:off x="749300" y="80772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1" id="121"/>
          <p:cNvSpPr txBox="true"/>
          <p:nvPr/>
        </p:nvSpPr>
        <p:spPr>
          <a:xfrm>
            <a:off x="749300" y="84074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122" id="122"/>
          <p:cNvSpPr txBox="true"/>
          <p:nvPr/>
        </p:nvSpPr>
        <p:spPr>
          <a:xfrm>
            <a:off x="749300" y="8559800"/>
            <a:ext cx="241300" cy="50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4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2311400"/>
            <a:ext cx="14490700" cy="5473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" id="5"/>
          <p:cNvSpPr/>
          <p:nvPr/>
        </p:nvSpPr>
        <p:spPr>
          <a:xfrm>
            <a:off x="889000" y="2324100"/>
            <a:ext cx="2959100" cy="5334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6" id="6"/>
          <p:cNvSpPr/>
          <p:nvPr/>
        </p:nvSpPr>
        <p:spPr>
          <a:xfrm>
            <a:off x="3848100" y="2324100"/>
            <a:ext cx="4622800" cy="5334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7" id="7"/>
          <p:cNvSpPr/>
          <p:nvPr/>
        </p:nvSpPr>
        <p:spPr>
          <a:xfrm>
            <a:off x="8483600" y="2324100"/>
            <a:ext cx="2616200" cy="5334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8" id="8"/>
          <p:cNvSpPr/>
          <p:nvPr/>
        </p:nvSpPr>
        <p:spPr>
          <a:xfrm>
            <a:off x="11099800" y="2324100"/>
            <a:ext cx="2501900" cy="5334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9" id="9"/>
          <p:cNvSpPr/>
          <p:nvPr/>
        </p:nvSpPr>
        <p:spPr>
          <a:xfrm>
            <a:off x="13614400" y="2324100"/>
            <a:ext cx="1739900" cy="5334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10" id="10"/>
          <p:cNvSpPr/>
          <p:nvPr/>
        </p:nvSpPr>
        <p:spPr>
          <a:xfrm>
            <a:off x="889000" y="28702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1" id="11"/>
          <p:cNvSpPr/>
          <p:nvPr/>
        </p:nvSpPr>
        <p:spPr>
          <a:xfrm>
            <a:off x="3848100" y="28702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2" id="12"/>
          <p:cNvSpPr/>
          <p:nvPr/>
        </p:nvSpPr>
        <p:spPr>
          <a:xfrm>
            <a:off x="8483600" y="28702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3" id="13"/>
          <p:cNvSpPr/>
          <p:nvPr/>
        </p:nvSpPr>
        <p:spPr>
          <a:xfrm>
            <a:off x="11099800" y="28702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4" id="14"/>
          <p:cNvSpPr/>
          <p:nvPr/>
        </p:nvSpPr>
        <p:spPr>
          <a:xfrm>
            <a:off x="13614400" y="28702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5" id="15"/>
          <p:cNvSpPr/>
          <p:nvPr/>
        </p:nvSpPr>
        <p:spPr>
          <a:xfrm>
            <a:off x="889000" y="34036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6" id="16"/>
          <p:cNvSpPr/>
          <p:nvPr/>
        </p:nvSpPr>
        <p:spPr>
          <a:xfrm>
            <a:off x="3848100" y="34036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7" id="17"/>
          <p:cNvSpPr/>
          <p:nvPr/>
        </p:nvSpPr>
        <p:spPr>
          <a:xfrm>
            <a:off x="8483600" y="34036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8" id="18"/>
          <p:cNvSpPr/>
          <p:nvPr/>
        </p:nvSpPr>
        <p:spPr>
          <a:xfrm>
            <a:off x="11099800" y="34036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9" id="19"/>
          <p:cNvSpPr/>
          <p:nvPr/>
        </p:nvSpPr>
        <p:spPr>
          <a:xfrm>
            <a:off x="13614400" y="34036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0" id="20"/>
          <p:cNvSpPr/>
          <p:nvPr/>
        </p:nvSpPr>
        <p:spPr>
          <a:xfrm>
            <a:off x="889000" y="39497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1" id="21"/>
          <p:cNvSpPr/>
          <p:nvPr/>
        </p:nvSpPr>
        <p:spPr>
          <a:xfrm>
            <a:off x="3848100" y="39497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2" id="22"/>
          <p:cNvSpPr/>
          <p:nvPr/>
        </p:nvSpPr>
        <p:spPr>
          <a:xfrm>
            <a:off x="8483600" y="39497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3" id="23"/>
          <p:cNvSpPr/>
          <p:nvPr/>
        </p:nvSpPr>
        <p:spPr>
          <a:xfrm>
            <a:off x="11099800" y="39497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4" id="24"/>
          <p:cNvSpPr/>
          <p:nvPr/>
        </p:nvSpPr>
        <p:spPr>
          <a:xfrm>
            <a:off x="13614400" y="39497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5" id="25"/>
          <p:cNvSpPr/>
          <p:nvPr/>
        </p:nvSpPr>
        <p:spPr>
          <a:xfrm>
            <a:off x="889000" y="44958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6" id="26"/>
          <p:cNvSpPr/>
          <p:nvPr/>
        </p:nvSpPr>
        <p:spPr>
          <a:xfrm>
            <a:off x="3848100" y="44958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7" id="27"/>
          <p:cNvSpPr/>
          <p:nvPr/>
        </p:nvSpPr>
        <p:spPr>
          <a:xfrm>
            <a:off x="8483600" y="44958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8" id="28"/>
          <p:cNvSpPr/>
          <p:nvPr/>
        </p:nvSpPr>
        <p:spPr>
          <a:xfrm>
            <a:off x="11099800" y="44958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9" id="29"/>
          <p:cNvSpPr/>
          <p:nvPr/>
        </p:nvSpPr>
        <p:spPr>
          <a:xfrm>
            <a:off x="13614400" y="44958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0" id="30"/>
          <p:cNvSpPr/>
          <p:nvPr/>
        </p:nvSpPr>
        <p:spPr>
          <a:xfrm>
            <a:off x="889000" y="50419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1" id="31"/>
          <p:cNvSpPr/>
          <p:nvPr/>
        </p:nvSpPr>
        <p:spPr>
          <a:xfrm>
            <a:off x="3848100" y="50419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2" id="32"/>
          <p:cNvSpPr/>
          <p:nvPr/>
        </p:nvSpPr>
        <p:spPr>
          <a:xfrm>
            <a:off x="8483600" y="50419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3" id="33"/>
          <p:cNvSpPr/>
          <p:nvPr/>
        </p:nvSpPr>
        <p:spPr>
          <a:xfrm>
            <a:off x="11099800" y="50419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4" id="34"/>
          <p:cNvSpPr/>
          <p:nvPr/>
        </p:nvSpPr>
        <p:spPr>
          <a:xfrm>
            <a:off x="13614400" y="50419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5" id="35"/>
          <p:cNvSpPr/>
          <p:nvPr/>
        </p:nvSpPr>
        <p:spPr>
          <a:xfrm>
            <a:off x="889000" y="55880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6" id="36"/>
          <p:cNvSpPr/>
          <p:nvPr/>
        </p:nvSpPr>
        <p:spPr>
          <a:xfrm>
            <a:off x="3848100" y="55880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7" id="37"/>
          <p:cNvSpPr/>
          <p:nvPr/>
        </p:nvSpPr>
        <p:spPr>
          <a:xfrm>
            <a:off x="8483600" y="55880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8" id="38"/>
          <p:cNvSpPr/>
          <p:nvPr/>
        </p:nvSpPr>
        <p:spPr>
          <a:xfrm>
            <a:off x="11099800" y="55880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9" id="39"/>
          <p:cNvSpPr/>
          <p:nvPr/>
        </p:nvSpPr>
        <p:spPr>
          <a:xfrm>
            <a:off x="13614400" y="55880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0" id="40"/>
          <p:cNvSpPr/>
          <p:nvPr/>
        </p:nvSpPr>
        <p:spPr>
          <a:xfrm>
            <a:off x="889000" y="61341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1" id="41"/>
          <p:cNvSpPr/>
          <p:nvPr/>
        </p:nvSpPr>
        <p:spPr>
          <a:xfrm>
            <a:off x="3848100" y="61341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2" id="42"/>
          <p:cNvSpPr/>
          <p:nvPr/>
        </p:nvSpPr>
        <p:spPr>
          <a:xfrm>
            <a:off x="8483600" y="61341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3" id="43"/>
          <p:cNvSpPr/>
          <p:nvPr/>
        </p:nvSpPr>
        <p:spPr>
          <a:xfrm>
            <a:off x="11099800" y="61341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4" id="44"/>
          <p:cNvSpPr/>
          <p:nvPr/>
        </p:nvSpPr>
        <p:spPr>
          <a:xfrm>
            <a:off x="13614400" y="61341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5" id="45"/>
          <p:cNvSpPr/>
          <p:nvPr/>
        </p:nvSpPr>
        <p:spPr>
          <a:xfrm>
            <a:off x="889000" y="66802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6" id="46"/>
          <p:cNvSpPr/>
          <p:nvPr/>
        </p:nvSpPr>
        <p:spPr>
          <a:xfrm>
            <a:off x="3848100" y="66802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7" id="47"/>
          <p:cNvSpPr/>
          <p:nvPr/>
        </p:nvSpPr>
        <p:spPr>
          <a:xfrm>
            <a:off x="8483600" y="66802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8" id="48"/>
          <p:cNvSpPr/>
          <p:nvPr/>
        </p:nvSpPr>
        <p:spPr>
          <a:xfrm>
            <a:off x="11099800" y="66802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9" id="49"/>
          <p:cNvSpPr/>
          <p:nvPr/>
        </p:nvSpPr>
        <p:spPr>
          <a:xfrm>
            <a:off x="13614400" y="66802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0" id="50"/>
          <p:cNvSpPr/>
          <p:nvPr/>
        </p:nvSpPr>
        <p:spPr>
          <a:xfrm>
            <a:off x="889000" y="7226300"/>
            <a:ext cx="29591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1" id="51"/>
          <p:cNvSpPr/>
          <p:nvPr/>
        </p:nvSpPr>
        <p:spPr>
          <a:xfrm>
            <a:off x="3848100" y="7226300"/>
            <a:ext cx="46228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2" id="52"/>
          <p:cNvSpPr/>
          <p:nvPr/>
        </p:nvSpPr>
        <p:spPr>
          <a:xfrm>
            <a:off x="8483600" y="7226300"/>
            <a:ext cx="2616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3" id="53"/>
          <p:cNvSpPr/>
          <p:nvPr/>
        </p:nvSpPr>
        <p:spPr>
          <a:xfrm>
            <a:off x="11099800" y="7226300"/>
            <a:ext cx="2501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4" id="54"/>
          <p:cNvSpPr/>
          <p:nvPr/>
        </p:nvSpPr>
        <p:spPr>
          <a:xfrm>
            <a:off x="13614400" y="7226300"/>
            <a:ext cx="1739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TextBox 55" id="55"/>
          <p:cNvSpPr txBox="true"/>
          <p:nvPr/>
        </p:nvSpPr>
        <p:spPr>
          <a:xfrm>
            <a:off x="876300" y="6858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Test de Fin - Évaluation des Acquis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76300" y="15748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Comparez votre niveau initial et final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965200" y="24003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Module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3937000" y="24003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Compétence Évaluée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8559800" y="2400300"/>
            <a:ext cx="2451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Niveau Initial (1-5)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1188700" y="2400300"/>
            <a:ext cx="233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Niveau Final (1-5)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3703300" y="2400300"/>
            <a:ext cx="157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Progression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965200" y="29464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M1 - Introduction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3937000" y="29464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Enjeux du management BTP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965200" y="34925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M2 - Coopération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3937000" y="34925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Principes coopération appliqués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965200" y="40386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M3 - Leadership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3937000" y="40386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Leadership adaptatif maîtrisé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965200" y="45847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M4 - Communication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3937000" y="45847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Communication inter-équipes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965200" y="51308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M5 - Temps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3937000" y="51308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Gestion optimale du temps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965200" y="56769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M6 - Motivation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3937000" y="56769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Motivation et engagement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965200" y="62230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M7 - Compétences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3937000" y="62230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Développement des compétences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965200" y="67691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M8 - Suivi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3937000" y="67691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Outils de suivi performance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965200" y="7315200"/>
            <a:ext cx="279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M9 - Pratique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3937000" y="7315200"/>
            <a:ext cx="4457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Application terrain validée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876300" y="80645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 i="true">
                <a:solidFill>
                  <a:srgbClr val="000000"/>
                </a:solidFill>
                <a:latin typeface="Poppins"/>
              </a:rPr>
              <a:t>Échelle : 1 = Aucune connaissance | 2 = Notions de base | 3 = Niveau intermédiaire | 4 = Bon niveau | 5 = Expert</a:t>
            </a:r>
            <a:endParaRPr lang="en-US" sz="1100"/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0800" y="50800"/>
            <a:ext cx="5130800" cy="90170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565400"/>
            <a:ext cx="9283700" cy="561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565400"/>
            <a:ext cx="2921000" cy="5613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324600" y="28194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565400"/>
            <a:ext cx="2921000" cy="5613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512300" y="28194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565400"/>
            <a:ext cx="2921000" cy="5613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687300" y="28194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TextBox 12" id="12"/>
          <p:cNvSpPr txBox="true"/>
          <p:nvPr/>
        </p:nvSpPr>
        <p:spPr>
          <a:xfrm>
            <a:off x="6083300" y="939800"/>
            <a:ext cx="9283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Évaluation de Fin de Formation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083300" y="1828800"/>
            <a:ext cx="9283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Évaluer vos acquis et mesurer votre progression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6324600" y="3822700"/>
            <a:ext cx="24130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Compétences Acquises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9512300" y="3822700"/>
            <a:ext cx="24130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Satisfaction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12687300" y="3822700"/>
            <a:ext cx="2413000" cy="1358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Impact et Mise en Application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6324600" y="4914900"/>
            <a:ext cx="2413000" cy="302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Évaluer les connaissances et compétences que vous avez acquises sur les 9 modules pour mesurer votre progression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9512300" y="4457700"/>
            <a:ext cx="2413000" cy="302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Évaluer la qualité de la formation : contenu, formateur, exercices, organisation, adéquation avec vos attentes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2687300" y="5359400"/>
            <a:ext cx="2413000" cy="2260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Identifier vos 3 premières actions post-formation et votre plan d'action pour les 90 prochains jours</a:t>
            </a:r>
            <a:endParaRPr lang="en-US" sz="1100"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t="11000" b="11000"/>
          <a:stretch>
            <a:fillRect/>
          </a:stretch>
        </p:blipFill>
        <p:spPr>
          <a:xfrm>
            <a:off x="6553200" y="3073400"/>
            <a:ext cx="304800" cy="2413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t="7000" b="7000"/>
          <a:stretch>
            <a:fillRect/>
          </a:stretch>
        </p:blipFill>
        <p:spPr>
          <a:xfrm>
            <a:off x="9740900" y="3073400"/>
            <a:ext cx="279400" cy="2413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r="0"/>
          <a:stretch>
            <a:fillRect/>
          </a:stretch>
        </p:blipFill>
        <p:spPr>
          <a:xfrm>
            <a:off x="12941300" y="3073400"/>
            <a:ext cx="2413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2336800"/>
            <a:ext cx="14490700" cy="6210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" id="5"/>
          <p:cNvSpPr/>
          <p:nvPr/>
        </p:nvSpPr>
        <p:spPr>
          <a:xfrm>
            <a:off x="889000" y="2336800"/>
            <a:ext cx="3581400" cy="774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6" id="6"/>
          <p:cNvSpPr/>
          <p:nvPr/>
        </p:nvSpPr>
        <p:spPr>
          <a:xfrm>
            <a:off x="4470400" y="2336800"/>
            <a:ext cx="5842000" cy="774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7" id="7"/>
          <p:cNvSpPr/>
          <p:nvPr/>
        </p:nvSpPr>
        <p:spPr>
          <a:xfrm>
            <a:off x="10325100" y="2336800"/>
            <a:ext cx="1638300" cy="774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8" id="8"/>
          <p:cNvSpPr/>
          <p:nvPr/>
        </p:nvSpPr>
        <p:spPr>
          <a:xfrm>
            <a:off x="11963400" y="2336800"/>
            <a:ext cx="3378200" cy="7747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9" id="9"/>
          <p:cNvSpPr/>
          <p:nvPr/>
        </p:nvSpPr>
        <p:spPr>
          <a:xfrm>
            <a:off x="889000" y="3124200"/>
            <a:ext cx="35814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0" id="10"/>
          <p:cNvSpPr/>
          <p:nvPr/>
        </p:nvSpPr>
        <p:spPr>
          <a:xfrm>
            <a:off x="4470400" y="3124200"/>
            <a:ext cx="58420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1" id="11"/>
          <p:cNvSpPr/>
          <p:nvPr/>
        </p:nvSpPr>
        <p:spPr>
          <a:xfrm>
            <a:off x="10325100" y="3124200"/>
            <a:ext cx="16383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2" id="12"/>
          <p:cNvSpPr/>
          <p:nvPr/>
        </p:nvSpPr>
        <p:spPr>
          <a:xfrm>
            <a:off x="11963400" y="3124200"/>
            <a:ext cx="33782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3" id="13"/>
          <p:cNvSpPr/>
          <p:nvPr/>
        </p:nvSpPr>
        <p:spPr>
          <a:xfrm>
            <a:off x="889000" y="3898900"/>
            <a:ext cx="35814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4" id="14"/>
          <p:cNvSpPr/>
          <p:nvPr/>
        </p:nvSpPr>
        <p:spPr>
          <a:xfrm>
            <a:off x="4470400" y="3898900"/>
            <a:ext cx="58420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5" id="15"/>
          <p:cNvSpPr/>
          <p:nvPr/>
        </p:nvSpPr>
        <p:spPr>
          <a:xfrm>
            <a:off x="10325100" y="3898900"/>
            <a:ext cx="16383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6" id="16"/>
          <p:cNvSpPr/>
          <p:nvPr/>
        </p:nvSpPr>
        <p:spPr>
          <a:xfrm>
            <a:off x="11963400" y="3898900"/>
            <a:ext cx="33782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7" id="17"/>
          <p:cNvSpPr/>
          <p:nvPr/>
        </p:nvSpPr>
        <p:spPr>
          <a:xfrm>
            <a:off x="889000" y="4686300"/>
            <a:ext cx="35814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8" id="18"/>
          <p:cNvSpPr/>
          <p:nvPr/>
        </p:nvSpPr>
        <p:spPr>
          <a:xfrm>
            <a:off x="4470400" y="4686300"/>
            <a:ext cx="58420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9" id="19"/>
          <p:cNvSpPr/>
          <p:nvPr/>
        </p:nvSpPr>
        <p:spPr>
          <a:xfrm>
            <a:off x="10325100" y="4686300"/>
            <a:ext cx="16383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0" id="20"/>
          <p:cNvSpPr/>
          <p:nvPr/>
        </p:nvSpPr>
        <p:spPr>
          <a:xfrm>
            <a:off x="11963400" y="4686300"/>
            <a:ext cx="3378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1" id="21"/>
          <p:cNvSpPr/>
          <p:nvPr/>
        </p:nvSpPr>
        <p:spPr>
          <a:xfrm>
            <a:off x="889000" y="5143500"/>
            <a:ext cx="35814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2" id="22"/>
          <p:cNvSpPr/>
          <p:nvPr/>
        </p:nvSpPr>
        <p:spPr>
          <a:xfrm>
            <a:off x="4470400" y="5143500"/>
            <a:ext cx="58420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3" id="23"/>
          <p:cNvSpPr/>
          <p:nvPr/>
        </p:nvSpPr>
        <p:spPr>
          <a:xfrm>
            <a:off x="10325100" y="5143500"/>
            <a:ext cx="16383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4" id="24"/>
          <p:cNvSpPr/>
          <p:nvPr/>
        </p:nvSpPr>
        <p:spPr>
          <a:xfrm>
            <a:off x="11963400" y="5143500"/>
            <a:ext cx="33782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5" id="25"/>
          <p:cNvSpPr/>
          <p:nvPr/>
        </p:nvSpPr>
        <p:spPr>
          <a:xfrm>
            <a:off x="889000" y="5918200"/>
            <a:ext cx="35814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6" id="26"/>
          <p:cNvSpPr/>
          <p:nvPr/>
        </p:nvSpPr>
        <p:spPr>
          <a:xfrm>
            <a:off x="4470400" y="5918200"/>
            <a:ext cx="58420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7" id="27"/>
          <p:cNvSpPr/>
          <p:nvPr/>
        </p:nvSpPr>
        <p:spPr>
          <a:xfrm>
            <a:off x="10325100" y="5918200"/>
            <a:ext cx="16383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8" id="28"/>
          <p:cNvSpPr/>
          <p:nvPr/>
        </p:nvSpPr>
        <p:spPr>
          <a:xfrm>
            <a:off x="11963400" y="5918200"/>
            <a:ext cx="3378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9" id="29"/>
          <p:cNvSpPr/>
          <p:nvPr/>
        </p:nvSpPr>
        <p:spPr>
          <a:xfrm>
            <a:off x="889000" y="6388100"/>
            <a:ext cx="35814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0" id="30"/>
          <p:cNvSpPr/>
          <p:nvPr/>
        </p:nvSpPr>
        <p:spPr>
          <a:xfrm>
            <a:off x="4470400" y="6388100"/>
            <a:ext cx="58420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1" id="31"/>
          <p:cNvSpPr/>
          <p:nvPr/>
        </p:nvSpPr>
        <p:spPr>
          <a:xfrm>
            <a:off x="10325100" y="6388100"/>
            <a:ext cx="16383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2" id="32"/>
          <p:cNvSpPr/>
          <p:nvPr/>
        </p:nvSpPr>
        <p:spPr>
          <a:xfrm>
            <a:off x="11963400" y="6388100"/>
            <a:ext cx="3378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3" id="33"/>
          <p:cNvSpPr/>
          <p:nvPr/>
        </p:nvSpPr>
        <p:spPr>
          <a:xfrm>
            <a:off x="889000" y="6845300"/>
            <a:ext cx="35814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4" id="34"/>
          <p:cNvSpPr/>
          <p:nvPr/>
        </p:nvSpPr>
        <p:spPr>
          <a:xfrm>
            <a:off x="4470400" y="6845300"/>
            <a:ext cx="58420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5" id="35"/>
          <p:cNvSpPr/>
          <p:nvPr/>
        </p:nvSpPr>
        <p:spPr>
          <a:xfrm>
            <a:off x="10325100" y="6845300"/>
            <a:ext cx="16383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6" id="36"/>
          <p:cNvSpPr/>
          <p:nvPr/>
        </p:nvSpPr>
        <p:spPr>
          <a:xfrm>
            <a:off x="11963400" y="6845300"/>
            <a:ext cx="3378200" cy="774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7" id="37"/>
          <p:cNvSpPr/>
          <p:nvPr/>
        </p:nvSpPr>
        <p:spPr>
          <a:xfrm>
            <a:off x="889000" y="7620000"/>
            <a:ext cx="35814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8" id="38"/>
          <p:cNvSpPr/>
          <p:nvPr/>
        </p:nvSpPr>
        <p:spPr>
          <a:xfrm>
            <a:off x="4470400" y="7620000"/>
            <a:ext cx="58420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9" id="39"/>
          <p:cNvSpPr/>
          <p:nvPr/>
        </p:nvSpPr>
        <p:spPr>
          <a:xfrm>
            <a:off x="10325100" y="7620000"/>
            <a:ext cx="16383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0" id="40"/>
          <p:cNvSpPr/>
          <p:nvPr/>
        </p:nvSpPr>
        <p:spPr>
          <a:xfrm>
            <a:off x="11963400" y="7620000"/>
            <a:ext cx="3378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1" id="41"/>
          <p:cNvSpPr/>
          <p:nvPr/>
        </p:nvSpPr>
        <p:spPr>
          <a:xfrm>
            <a:off x="889000" y="8089900"/>
            <a:ext cx="35814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2" id="42"/>
          <p:cNvSpPr/>
          <p:nvPr/>
        </p:nvSpPr>
        <p:spPr>
          <a:xfrm>
            <a:off x="4470400" y="8089900"/>
            <a:ext cx="58420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3" id="43"/>
          <p:cNvSpPr/>
          <p:nvPr/>
        </p:nvSpPr>
        <p:spPr>
          <a:xfrm>
            <a:off x="10325100" y="8089900"/>
            <a:ext cx="16383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4" id="44"/>
          <p:cNvSpPr/>
          <p:nvPr/>
        </p:nvSpPr>
        <p:spPr>
          <a:xfrm>
            <a:off x="11963400" y="8089900"/>
            <a:ext cx="3378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TextBox 45" id="45"/>
          <p:cNvSpPr txBox="true"/>
          <p:nvPr/>
        </p:nvSpPr>
        <p:spPr>
          <a:xfrm>
            <a:off x="876300" y="584200"/>
            <a:ext cx="144907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300" b="true">
                <a:solidFill>
                  <a:srgbClr val="100900"/>
                </a:solidFill>
                <a:latin typeface="Poppins"/>
              </a:rPr>
              <a:t>Test de Début - Questionnaire d'Auto-évaluation</a:t>
            </a:r>
            <a:endParaRPr lang="en-US" sz="1100"/>
          </a:p>
        </p:txBody>
      </p:sp>
      <p:sp>
        <p:nvSpPr>
          <p:cNvPr name="TextBox 46" id="46"/>
          <p:cNvSpPr txBox="true"/>
          <p:nvPr/>
        </p:nvSpPr>
        <p:spPr>
          <a:xfrm>
            <a:off x="876300" y="1333500"/>
            <a:ext cx="144907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500" b="true">
                <a:solidFill>
                  <a:srgbClr val="100900"/>
                </a:solidFill>
                <a:latin typeface="Poppins"/>
              </a:rPr>
              <a:t>Évaluez votre niveau actuel de 1 (Débutant) à 5 (Expert) pour chaque module</a:t>
            </a:r>
            <a:endParaRPr lang="en-US" sz="1100"/>
          </a:p>
        </p:txBody>
      </p:sp>
      <p:sp>
        <p:nvSpPr>
          <p:cNvPr name="TextBox 47" id="47"/>
          <p:cNvSpPr txBox="true"/>
          <p:nvPr/>
        </p:nvSpPr>
        <p:spPr>
          <a:xfrm>
            <a:off x="965200" y="24130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Module</a:t>
            </a:r>
            <a:endParaRPr lang="en-US" sz="1100"/>
          </a:p>
        </p:txBody>
      </p:sp>
      <p:sp>
        <p:nvSpPr>
          <p:cNvPr name="TextBox 48" id="48"/>
          <p:cNvSpPr txBox="true"/>
          <p:nvPr/>
        </p:nvSpPr>
        <p:spPr>
          <a:xfrm>
            <a:off x="4559300" y="2413000"/>
            <a:ext cx="5664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Compétence à évaluer</a:t>
            </a:r>
            <a:endParaRPr lang="en-US" sz="1100"/>
          </a:p>
        </p:txBody>
      </p:sp>
      <p:sp>
        <p:nvSpPr>
          <p:cNvPr name="TextBox 49" id="49"/>
          <p:cNvSpPr txBox="true"/>
          <p:nvPr/>
        </p:nvSpPr>
        <p:spPr>
          <a:xfrm>
            <a:off x="10401300" y="2413000"/>
            <a:ext cx="14732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Niveau (1-5)</a:t>
            </a:r>
            <a:endParaRPr lang="en-US" sz="1100"/>
          </a:p>
        </p:txBody>
      </p:sp>
      <p:sp>
        <p:nvSpPr>
          <p:cNvPr name="TextBox 50" id="50"/>
          <p:cNvSpPr txBox="true"/>
          <p:nvPr/>
        </p:nvSpPr>
        <p:spPr>
          <a:xfrm>
            <a:off x="12052300" y="2413000"/>
            <a:ext cx="32131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Points forts / Axes de progrès</a:t>
            </a:r>
            <a:endParaRPr lang="en-US" sz="1100"/>
          </a:p>
        </p:txBody>
      </p:sp>
      <p:sp>
        <p:nvSpPr>
          <p:cNvPr name="TextBox 51" id="51"/>
          <p:cNvSpPr txBox="true"/>
          <p:nvPr/>
        </p:nvSpPr>
        <p:spPr>
          <a:xfrm>
            <a:off x="965200" y="31877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M1 - Introduction</a:t>
            </a:r>
            <a:endParaRPr lang="en-US" sz="1100"/>
          </a:p>
        </p:txBody>
      </p:sp>
      <p:sp>
        <p:nvSpPr>
          <p:cNvPr name="TextBox 52" id="52"/>
          <p:cNvSpPr txBox="true"/>
          <p:nvPr/>
        </p:nvSpPr>
        <p:spPr>
          <a:xfrm>
            <a:off x="4559300" y="3187700"/>
            <a:ext cx="56642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Connaissance des enjeux du management BTP</a:t>
            </a:r>
            <a:endParaRPr lang="en-US" sz="1100"/>
          </a:p>
        </p:txBody>
      </p:sp>
      <p:sp>
        <p:nvSpPr>
          <p:cNvPr name="TextBox 53" id="53"/>
          <p:cNvSpPr txBox="true"/>
          <p:nvPr/>
        </p:nvSpPr>
        <p:spPr>
          <a:xfrm>
            <a:off x="965200" y="3975100"/>
            <a:ext cx="34163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M2 - Management coopératif</a:t>
            </a:r>
            <a:endParaRPr lang="en-US" sz="1100"/>
          </a:p>
        </p:txBody>
      </p:sp>
      <p:sp>
        <p:nvSpPr>
          <p:cNvPr name="TextBox 54" id="54"/>
          <p:cNvSpPr txBox="true"/>
          <p:nvPr/>
        </p:nvSpPr>
        <p:spPr>
          <a:xfrm>
            <a:off x="4559300" y="3975100"/>
            <a:ext cx="5664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Maîtrise des principes de coopération</a:t>
            </a:r>
            <a:endParaRPr lang="en-US" sz="1100"/>
          </a:p>
        </p:txBody>
      </p:sp>
      <p:sp>
        <p:nvSpPr>
          <p:cNvPr name="TextBox 55" id="55"/>
          <p:cNvSpPr txBox="true"/>
          <p:nvPr/>
        </p:nvSpPr>
        <p:spPr>
          <a:xfrm>
            <a:off x="965200" y="47498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M3 - Leadership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4559300" y="4749800"/>
            <a:ext cx="5664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Capacité à diriger et adapter son leadership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965200" y="52070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M4 - Communication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4559300" y="5207000"/>
            <a:ext cx="56642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Efficacité de la communication inter-équipes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965200" y="59944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M5 - Gestion du temps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4559300" y="5994400"/>
            <a:ext cx="5664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Optimisation du temps et des priorités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965200" y="64516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M6 - Motivation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4559300" y="6451600"/>
            <a:ext cx="5664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Capacité à motiver et engager les équipes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965200" y="69088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M7 - Compétences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4559300" y="6908800"/>
            <a:ext cx="5664200" cy="635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Gestion de la formation et montée en compétences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965200" y="76962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M8 - Suivi performance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4559300" y="7696200"/>
            <a:ext cx="5664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Utilisation d'outils de suivi et KPI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965200" y="8153400"/>
            <a:ext cx="34163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M9 - Pratique terrain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4559300" y="8153400"/>
            <a:ext cx="5664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600" b="true">
                <a:solidFill>
                  <a:srgbClr val="000000"/>
                </a:solidFill>
                <a:latin typeface="Poppins"/>
              </a:rPr>
              <a:t>Mise en application des acquis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0800" y="50800"/>
            <a:ext cx="5130800" cy="90170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>
            <a:off x="6083300" y="2527300"/>
            <a:ext cx="9283700" cy="5613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6083300" y="2527300"/>
            <a:ext cx="2921000" cy="5613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7" id="7"/>
          <p:cNvSpPr/>
          <p:nvPr/>
        </p:nvSpPr>
        <p:spPr>
          <a:xfrm>
            <a:off x="6324600" y="27813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AutoShape 8" id="8"/>
          <p:cNvSpPr/>
          <p:nvPr/>
        </p:nvSpPr>
        <p:spPr>
          <a:xfrm>
            <a:off x="9258300" y="2527300"/>
            <a:ext cx="2921000" cy="5613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9" id="9"/>
          <p:cNvSpPr/>
          <p:nvPr/>
        </p:nvSpPr>
        <p:spPr>
          <a:xfrm>
            <a:off x="9512300" y="27813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AutoShape 10" id="10"/>
          <p:cNvSpPr/>
          <p:nvPr/>
        </p:nvSpPr>
        <p:spPr>
          <a:xfrm>
            <a:off x="12433300" y="2527300"/>
            <a:ext cx="2921000" cy="5613400"/>
          </a:xfrm>
          <a:prstGeom prst="rect">
            <a:avLst/>
          </a:prstGeom>
          <a:solidFill>
            <a:srgbClr val="E1A862"/>
          </a:solidFill>
        </p:spPr>
      </p:sp>
      <p:sp>
        <p:nvSpPr>
          <p:cNvPr name="AutoShape 11" id="11"/>
          <p:cNvSpPr/>
          <p:nvPr/>
        </p:nvSpPr>
        <p:spPr>
          <a:xfrm>
            <a:off x="12687300" y="2781300"/>
            <a:ext cx="749300" cy="749300"/>
          </a:xfrm>
          <a:prstGeom prst="roundRect">
            <a:avLst>
              <a:gd name="adj" fmla="val 49152"/>
            </a:avLst>
          </a:prstGeom>
          <a:solidFill>
            <a:srgbClr val="A37135"/>
          </a:solidFill>
        </p:spPr>
      </p:sp>
      <p:sp>
        <p:nvSpPr>
          <p:cNvPr name="TextBox 12" id="12"/>
          <p:cNvSpPr txBox="true"/>
          <p:nvPr/>
        </p:nvSpPr>
        <p:spPr>
          <a:xfrm>
            <a:off x="6083300" y="977900"/>
            <a:ext cx="9283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900" b="true">
                <a:solidFill>
                  <a:srgbClr val="100900"/>
                </a:solidFill>
                <a:latin typeface="Poppins"/>
              </a:rPr>
              <a:t>Évaluation de Début de Formation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324600" y="3784600"/>
            <a:ext cx="24130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Prérequis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9512300" y="3784600"/>
            <a:ext cx="24130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Auto-évaluation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12687300" y="3784600"/>
            <a:ext cx="24130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900" b="true">
                <a:solidFill>
                  <a:srgbClr val="100900"/>
                </a:solidFill>
                <a:latin typeface="Poppins"/>
              </a:rPr>
              <a:t>Analyse des Besoins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6083300" y="1866900"/>
            <a:ext cx="9283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Identifier votre niveau initial pour personnaliser votre parcours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6324600" y="4419600"/>
            <a:ext cx="2413000" cy="302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Vérification des compétences de base : savoir lire et écrire, expérience en management ou en BTP, attentes et objectifs personnels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9512300" y="4876800"/>
            <a:ext cx="2413000" cy="302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Questionnaire sur les 9 modules permettant d'évaluer le niveau de départ de chaque participant sur une échelle de 1 à 5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2687300" y="4876800"/>
            <a:ext cx="2413000" cy="302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900" b="true">
                <a:solidFill>
                  <a:srgbClr val="000000"/>
                </a:solidFill>
                <a:latin typeface="Poppins"/>
              </a:rPr>
              <a:t>Identifier vos points forts et axes d'amélioration pour personnaliser votre accompagnement et suivre votre progression</a:t>
            </a:r>
            <a:endParaRPr lang="en-US" sz="1100"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t="11000" b="11000"/>
          <a:stretch>
            <a:fillRect/>
          </a:stretch>
        </p:blipFill>
        <p:spPr>
          <a:xfrm>
            <a:off x="6553200" y="3035300"/>
            <a:ext cx="304800" cy="2413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rcRect l="14000" r="14000"/>
          <a:stretch>
            <a:fillRect/>
          </a:stretch>
        </p:blipFill>
        <p:spPr>
          <a:xfrm>
            <a:off x="9791700" y="3035300"/>
            <a:ext cx="177800" cy="2413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r="0"/>
          <a:stretch>
            <a:fillRect/>
          </a:stretch>
        </p:blipFill>
        <p:spPr>
          <a:xfrm>
            <a:off x="12941300" y="3035300"/>
            <a:ext cx="2413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2806700"/>
            <a:ext cx="14490700" cy="5778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" id="5"/>
          <p:cNvSpPr/>
          <p:nvPr/>
        </p:nvSpPr>
        <p:spPr>
          <a:xfrm>
            <a:off x="889000" y="2819400"/>
            <a:ext cx="2628900" cy="7239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6" id="6"/>
          <p:cNvSpPr/>
          <p:nvPr/>
        </p:nvSpPr>
        <p:spPr>
          <a:xfrm>
            <a:off x="3517900" y="2819400"/>
            <a:ext cx="7315200" cy="7239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7" id="7"/>
          <p:cNvSpPr/>
          <p:nvPr/>
        </p:nvSpPr>
        <p:spPr>
          <a:xfrm>
            <a:off x="10845800" y="2819400"/>
            <a:ext cx="1168400" cy="7239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8" id="8"/>
          <p:cNvSpPr/>
          <p:nvPr/>
        </p:nvSpPr>
        <p:spPr>
          <a:xfrm>
            <a:off x="12014200" y="2819400"/>
            <a:ext cx="1574800" cy="7239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9" id="9"/>
          <p:cNvSpPr/>
          <p:nvPr/>
        </p:nvSpPr>
        <p:spPr>
          <a:xfrm>
            <a:off x="13601700" y="2819400"/>
            <a:ext cx="1752600" cy="723900"/>
          </a:xfrm>
          <a:prstGeom prst="rect">
            <a:avLst/>
          </a:prstGeom>
          <a:solidFill>
            <a:srgbClr val="E1A862"/>
          </a:solidFill>
          <a:ln w="12700">
            <a:solidFill>
              <a:srgbClr val="D49446"/>
            </a:solidFill>
          </a:ln>
        </p:spPr>
      </p:sp>
      <p:sp>
        <p:nvSpPr>
          <p:cNvPr name="AutoShape 10" id="10"/>
          <p:cNvSpPr/>
          <p:nvPr/>
        </p:nvSpPr>
        <p:spPr>
          <a:xfrm>
            <a:off x="889000" y="3543300"/>
            <a:ext cx="26289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1" id="11"/>
          <p:cNvSpPr/>
          <p:nvPr/>
        </p:nvSpPr>
        <p:spPr>
          <a:xfrm>
            <a:off x="3517900" y="3543300"/>
            <a:ext cx="73152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2" id="12"/>
          <p:cNvSpPr/>
          <p:nvPr/>
        </p:nvSpPr>
        <p:spPr>
          <a:xfrm>
            <a:off x="10845800" y="3543300"/>
            <a:ext cx="11684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3" id="13"/>
          <p:cNvSpPr/>
          <p:nvPr/>
        </p:nvSpPr>
        <p:spPr>
          <a:xfrm>
            <a:off x="12014200" y="3543300"/>
            <a:ext cx="15748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4" id="14"/>
          <p:cNvSpPr/>
          <p:nvPr/>
        </p:nvSpPr>
        <p:spPr>
          <a:xfrm>
            <a:off x="13601700" y="3543300"/>
            <a:ext cx="17526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5" id="15"/>
          <p:cNvSpPr/>
          <p:nvPr/>
        </p:nvSpPr>
        <p:spPr>
          <a:xfrm>
            <a:off x="889000" y="4267200"/>
            <a:ext cx="2628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6" id="16"/>
          <p:cNvSpPr/>
          <p:nvPr/>
        </p:nvSpPr>
        <p:spPr>
          <a:xfrm>
            <a:off x="3517900" y="4267200"/>
            <a:ext cx="73152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7" id="17"/>
          <p:cNvSpPr/>
          <p:nvPr/>
        </p:nvSpPr>
        <p:spPr>
          <a:xfrm>
            <a:off x="10845800" y="4267200"/>
            <a:ext cx="1168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8" id="18"/>
          <p:cNvSpPr/>
          <p:nvPr/>
        </p:nvSpPr>
        <p:spPr>
          <a:xfrm>
            <a:off x="12014200" y="4267200"/>
            <a:ext cx="15748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19" id="19"/>
          <p:cNvSpPr/>
          <p:nvPr/>
        </p:nvSpPr>
        <p:spPr>
          <a:xfrm>
            <a:off x="13601700" y="4267200"/>
            <a:ext cx="17526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0" id="20"/>
          <p:cNvSpPr/>
          <p:nvPr/>
        </p:nvSpPr>
        <p:spPr>
          <a:xfrm>
            <a:off x="889000" y="4699000"/>
            <a:ext cx="2628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1" id="21"/>
          <p:cNvSpPr/>
          <p:nvPr/>
        </p:nvSpPr>
        <p:spPr>
          <a:xfrm>
            <a:off x="3517900" y="4699000"/>
            <a:ext cx="73152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2" id="22"/>
          <p:cNvSpPr/>
          <p:nvPr/>
        </p:nvSpPr>
        <p:spPr>
          <a:xfrm>
            <a:off x="10845800" y="4699000"/>
            <a:ext cx="1168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3" id="23"/>
          <p:cNvSpPr/>
          <p:nvPr/>
        </p:nvSpPr>
        <p:spPr>
          <a:xfrm>
            <a:off x="12014200" y="4699000"/>
            <a:ext cx="15748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4" id="24"/>
          <p:cNvSpPr/>
          <p:nvPr/>
        </p:nvSpPr>
        <p:spPr>
          <a:xfrm>
            <a:off x="13601700" y="4699000"/>
            <a:ext cx="17526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5" id="25"/>
          <p:cNvSpPr/>
          <p:nvPr/>
        </p:nvSpPr>
        <p:spPr>
          <a:xfrm>
            <a:off x="889000" y="5118100"/>
            <a:ext cx="26289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6" id="26"/>
          <p:cNvSpPr/>
          <p:nvPr/>
        </p:nvSpPr>
        <p:spPr>
          <a:xfrm>
            <a:off x="3517900" y="5118100"/>
            <a:ext cx="73152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7" id="27"/>
          <p:cNvSpPr/>
          <p:nvPr/>
        </p:nvSpPr>
        <p:spPr>
          <a:xfrm>
            <a:off x="10845800" y="5118100"/>
            <a:ext cx="11684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8" id="28"/>
          <p:cNvSpPr/>
          <p:nvPr/>
        </p:nvSpPr>
        <p:spPr>
          <a:xfrm>
            <a:off x="12014200" y="5118100"/>
            <a:ext cx="15748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29" id="29"/>
          <p:cNvSpPr/>
          <p:nvPr/>
        </p:nvSpPr>
        <p:spPr>
          <a:xfrm>
            <a:off x="13601700" y="5118100"/>
            <a:ext cx="17526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0" id="30"/>
          <p:cNvSpPr/>
          <p:nvPr/>
        </p:nvSpPr>
        <p:spPr>
          <a:xfrm>
            <a:off x="889000" y="5854700"/>
            <a:ext cx="2628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1" id="31"/>
          <p:cNvSpPr/>
          <p:nvPr/>
        </p:nvSpPr>
        <p:spPr>
          <a:xfrm>
            <a:off x="3517900" y="5854700"/>
            <a:ext cx="73152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2" id="32"/>
          <p:cNvSpPr/>
          <p:nvPr/>
        </p:nvSpPr>
        <p:spPr>
          <a:xfrm>
            <a:off x="10845800" y="5854700"/>
            <a:ext cx="1168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3" id="33"/>
          <p:cNvSpPr/>
          <p:nvPr/>
        </p:nvSpPr>
        <p:spPr>
          <a:xfrm>
            <a:off x="12014200" y="5854700"/>
            <a:ext cx="15748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4" id="34"/>
          <p:cNvSpPr/>
          <p:nvPr/>
        </p:nvSpPr>
        <p:spPr>
          <a:xfrm>
            <a:off x="13601700" y="5854700"/>
            <a:ext cx="17526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5" id="35"/>
          <p:cNvSpPr/>
          <p:nvPr/>
        </p:nvSpPr>
        <p:spPr>
          <a:xfrm>
            <a:off x="889000" y="6273800"/>
            <a:ext cx="26289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6" id="36"/>
          <p:cNvSpPr/>
          <p:nvPr/>
        </p:nvSpPr>
        <p:spPr>
          <a:xfrm>
            <a:off x="3517900" y="6273800"/>
            <a:ext cx="73152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7" id="37"/>
          <p:cNvSpPr/>
          <p:nvPr/>
        </p:nvSpPr>
        <p:spPr>
          <a:xfrm>
            <a:off x="10845800" y="6273800"/>
            <a:ext cx="11684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8" id="38"/>
          <p:cNvSpPr/>
          <p:nvPr/>
        </p:nvSpPr>
        <p:spPr>
          <a:xfrm>
            <a:off x="12014200" y="6273800"/>
            <a:ext cx="15748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39" id="39"/>
          <p:cNvSpPr/>
          <p:nvPr/>
        </p:nvSpPr>
        <p:spPr>
          <a:xfrm>
            <a:off x="13601700" y="6273800"/>
            <a:ext cx="17526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0" id="40"/>
          <p:cNvSpPr/>
          <p:nvPr/>
        </p:nvSpPr>
        <p:spPr>
          <a:xfrm>
            <a:off x="889000" y="6997700"/>
            <a:ext cx="2628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1" id="41"/>
          <p:cNvSpPr/>
          <p:nvPr/>
        </p:nvSpPr>
        <p:spPr>
          <a:xfrm>
            <a:off x="3517900" y="6997700"/>
            <a:ext cx="73152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2" id="42"/>
          <p:cNvSpPr/>
          <p:nvPr/>
        </p:nvSpPr>
        <p:spPr>
          <a:xfrm>
            <a:off x="10845800" y="6997700"/>
            <a:ext cx="1168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3" id="43"/>
          <p:cNvSpPr/>
          <p:nvPr/>
        </p:nvSpPr>
        <p:spPr>
          <a:xfrm>
            <a:off x="12014200" y="6997700"/>
            <a:ext cx="15748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4" id="44"/>
          <p:cNvSpPr/>
          <p:nvPr/>
        </p:nvSpPr>
        <p:spPr>
          <a:xfrm>
            <a:off x="13601700" y="6997700"/>
            <a:ext cx="17526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5" id="45"/>
          <p:cNvSpPr/>
          <p:nvPr/>
        </p:nvSpPr>
        <p:spPr>
          <a:xfrm>
            <a:off x="889000" y="7429500"/>
            <a:ext cx="2628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6" id="46"/>
          <p:cNvSpPr/>
          <p:nvPr/>
        </p:nvSpPr>
        <p:spPr>
          <a:xfrm>
            <a:off x="3517900" y="7429500"/>
            <a:ext cx="73152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7" id="47"/>
          <p:cNvSpPr/>
          <p:nvPr/>
        </p:nvSpPr>
        <p:spPr>
          <a:xfrm>
            <a:off x="10845800" y="7429500"/>
            <a:ext cx="1168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8" id="48"/>
          <p:cNvSpPr/>
          <p:nvPr/>
        </p:nvSpPr>
        <p:spPr>
          <a:xfrm>
            <a:off x="12014200" y="7429500"/>
            <a:ext cx="15748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49" id="49"/>
          <p:cNvSpPr/>
          <p:nvPr/>
        </p:nvSpPr>
        <p:spPr>
          <a:xfrm>
            <a:off x="13601700" y="7429500"/>
            <a:ext cx="17526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0" id="50"/>
          <p:cNvSpPr/>
          <p:nvPr/>
        </p:nvSpPr>
        <p:spPr>
          <a:xfrm>
            <a:off x="889000" y="7861300"/>
            <a:ext cx="26289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1" id="51"/>
          <p:cNvSpPr/>
          <p:nvPr/>
        </p:nvSpPr>
        <p:spPr>
          <a:xfrm>
            <a:off x="3517900" y="7861300"/>
            <a:ext cx="73152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2" id="52"/>
          <p:cNvSpPr/>
          <p:nvPr/>
        </p:nvSpPr>
        <p:spPr>
          <a:xfrm>
            <a:off x="10845800" y="7861300"/>
            <a:ext cx="11684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3" id="53"/>
          <p:cNvSpPr/>
          <p:nvPr/>
        </p:nvSpPr>
        <p:spPr>
          <a:xfrm>
            <a:off x="12014200" y="7861300"/>
            <a:ext cx="15748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AutoShape 54" id="54"/>
          <p:cNvSpPr/>
          <p:nvPr/>
        </p:nvSpPr>
        <p:spPr>
          <a:xfrm>
            <a:off x="13601700" y="7861300"/>
            <a:ext cx="175260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D49446"/>
            </a:solidFill>
          </a:ln>
        </p:spPr>
      </p:sp>
      <p:sp>
        <p:nvSpPr>
          <p:cNvPr name="TextBox 55" id="55"/>
          <p:cNvSpPr txBox="true"/>
          <p:nvPr/>
        </p:nvSpPr>
        <p:spPr>
          <a:xfrm>
            <a:off x="876300" y="533400"/>
            <a:ext cx="14490700" cy="939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3100" b="true">
                <a:solidFill>
                  <a:srgbClr val="100900"/>
                </a:solidFill>
                <a:latin typeface="Poppins"/>
              </a:rPr>
              <a:t>Questionnaire de Début - Partie 2 : Auto-évaluation par Module</a:t>
            </a:r>
            <a:endParaRPr lang="en-US" sz="1100"/>
          </a:p>
        </p:txBody>
      </p:sp>
      <p:sp>
        <p:nvSpPr>
          <p:cNvPr name="TextBox 56" id="56"/>
          <p:cNvSpPr txBox="true"/>
          <p:nvPr/>
        </p:nvSpPr>
        <p:spPr>
          <a:xfrm>
            <a:off x="876300" y="1714500"/>
            <a:ext cx="14490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300" b="true">
                <a:solidFill>
                  <a:srgbClr val="100900"/>
                </a:solidFill>
                <a:latin typeface="Poppins"/>
              </a:rPr>
              <a:t>Évaluez votre niveau actuel de 1 à 5 pour chaque compétence</a:t>
            </a:r>
            <a:endParaRPr lang="en-US" sz="1100"/>
          </a:p>
        </p:txBody>
      </p:sp>
      <p:sp>
        <p:nvSpPr>
          <p:cNvPr name="TextBox 57" id="57"/>
          <p:cNvSpPr txBox="true"/>
          <p:nvPr/>
        </p:nvSpPr>
        <p:spPr>
          <a:xfrm>
            <a:off x="876300" y="2286000"/>
            <a:ext cx="1449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1 = Aucune connaissance | 2 = Notions de base | 3 = Niveau intermédiaire | 4 = Bon niveau | 5 = Expert</a:t>
            </a:r>
            <a:endParaRPr lang="en-US" sz="1100"/>
          </a:p>
        </p:txBody>
      </p:sp>
      <p:sp>
        <p:nvSpPr>
          <p:cNvPr name="TextBox 58" id="58"/>
          <p:cNvSpPr txBox="true"/>
          <p:nvPr/>
        </p:nvSpPr>
        <p:spPr>
          <a:xfrm>
            <a:off x="965200" y="28829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Module</a:t>
            </a:r>
            <a:endParaRPr lang="en-US" sz="1100"/>
          </a:p>
        </p:txBody>
      </p:sp>
      <p:sp>
        <p:nvSpPr>
          <p:cNvPr name="TextBox 59" id="59"/>
          <p:cNvSpPr txBox="true"/>
          <p:nvPr/>
        </p:nvSpPr>
        <p:spPr>
          <a:xfrm>
            <a:off x="3606800" y="2882900"/>
            <a:ext cx="713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Compétence à Évaluer</a:t>
            </a:r>
            <a:endParaRPr lang="en-US" sz="1100"/>
          </a:p>
        </p:txBody>
      </p:sp>
      <p:sp>
        <p:nvSpPr>
          <p:cNvPr name="TextBox 60" id="60"/>
          <p:cNvSpPr txBox="true"/>
          <p:nvPr/>
        </p:nvSpPr>
        <p:spPr>
          <a:xfrm>
            <a:off x="10922000" y="2882900"/>
            <a:ext cx="10033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Note 1-5</a:t>
            </a:r>
            <a:endParaRPr lang="en-US" sz="1100"/>
          </a:p>
        </p:txBody>
      </p:sp>
      <p:sp>
        <p:nvSpPr>
          <p:cNvPr name="TextBox 61" id="61"/>
          <p:cNvSpPr txBox="true"/>
          <p:nvPr/>
        </p:nvSpPr>
        <p:spPr>
          <a:xfrm>
            <a:off x="12103100" y="2882900"/>
            <a:ext cx="1409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Points Forts</a:t>
            </a:r>
            <a:endParaRPr lang="en-US" sz="1100"/>
          </a:p>
        </p:txBody>
      </p:sp>
      <p:sp>
        <p:nvSpPr>
          <p:cNvPr name="TextBox 62" id="62"/>
          <p:cNvSpPr txBox="true"/>
          <p:nvPr/>
        </p:nvSpPr>
        <p:spPr>
          <a:xfrm>
            <a:off x="13677900" y="2882900"/>
            <a:ext cx="15875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Axes Progrès</a:t>
            </a:r>
            <a:endParaRPr lang="en-US" sz="1100"/>
          </a:p>
        </p:txBody>
      </p:sp>
      <p:sp>
        <p:nvSpPr>
          <p:cNvPr name="TextBox 63" id="63"/>
          <p:cNvSpPr txBox="true"/>
          <p:nvPr/>
        </p:nvSpPr>
        <p:spPr>
          <a:xfrm>
            <a:off x="965200" y="36068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M1 Introduction</a:t>
            </a:r>
            <a:endParaRPr lang="en-US" sz="1100"/>
          </a:p>
        </p:txBody>
      </p:sp>
      <p:sp>
        <p:nvSpPr>
          <p:cNvPr name="TextBox 64" id="64"/>
          <p:cNvSpPr txBox="true"/>
          <p:nvPr/>
        </p:nvSpPr>
        <p:spPr>
          <a:xfrm>
            <a:off x="3606800" y="3606800"/>
            <a:ext cx="7137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Je connais les enjeux spécifiques du management dans le BTP</a:t>
            </a:r>
            <a:endParaRPr lang="en-US" sz="1100"/>
          </a:p>
        </p:txBody>
      </p:sp>
      <p:sp>
        <p:nvSpPr>
          <p:cNvPr name="TextBox 65" id="65"/>
          <p:cNvSpPr txBox="true"/>
          <p:nvPr/>
        </p:nvSpPr>
        <p:spPr>
          <a:xfrm>
            <a:off x="965200" y="43307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M2 Coopération</a:t>
            </a:r>
            <a:endParaRPr lang="en-US" sz="1100"/>
          </a:p>
        </p:txBody>
      </p:sp>
      <p:sp>
        <p:nvSpPr>
          <p:cNvPr name="TextBox 66" id="66"/>
          <p:cNvSpPr txBox="true"/>
          <p:nvPr/>
        </p:nvSpPr>
        <p:spPr>
          <a:xfrm>
            <a:off x="3606800" y="4330700"/>
            <a:ext cx="713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Je maîtrise les principes du management coopératif</a:t>
            </a:r>
            <a:endParaRPr lang="en-US" sz="1100"/>
          </a:p>
        </p:txBody>
      </p:sp>
      <p:sp>
        <p:nvSpPr>
          <p:cNvPr name="TextBox 67" id="67"/>
          <p:cNvSpPr txBox="true"/>
          <p:nvPr/>
        </p:nvSpPr>
        <p:spPr>
          <a:xfrm>
            <a:off x="965200" y="47625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M3 Leadership</a:t>
            </a:r>
            <a:endParaRPr lang="en-US" sz="1100"/>
          </a:p>
        </p:txBody>
      </p:sp>
      <p:sp>
        <p:nvSpPr>
          <p:cNvPr name="TextBox 68" id="68"/>
          <p:cNvSpPr txBox="true"/>
          <p:nvPr/>
        </p:nvSpPr>
        <p:spPr>
          <a:xfrm>
            <a:off x="3606800" y="4762500"/>
            <a:ext cx="713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Je sais adapter mon style de leadership aux situations</a:t>
            </a:r>
            <a:endParaRPr lang="en-US" sz="1100"/>
          </a:p>
        </p:txBody>
      </p:sp>
      <p:sp>
        <p:nvSpPr>
          <p:cNvPr name="TextBox 69" id="69"/>
          <p:cNvSpPr txBox="true"/>
          <p:nvPr/>
        </p:nvSpPr>
        <p:spPr>
          <a:xfrm>
            <a:off x="965200" y="5194300"/>
            <a:ext cx="24638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M4 Communication</a:t>
            </a:r>
            <a:endParaRPr lang="en-US" sz="1100"/>
          </a:p>
        </p:txBody>
      </p:sp>
      <p:sp>
        <p:nvSpPr>
          <p:cNvPr name="TextBox 70" id="70"/>
          <p:cNvSpPr txBox="true"/>
          <p:nvPr/>
        </p:nvSpPr>
        <p:spPr>
          <a:xfrm>
            <a:off x="3606800" y="5194300"/>
            <a:ext cx="713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Je communique efficacement avec mes équipes</a:t>
            </a:r>
            <a:endParaRPr lang="en-US" sz="1100"/>
          </a:p>
        </p:txBody>
      </p:sp>
      <p:sp>
        <p:nvSpPr>
          <p:cNvPr name="TextBox 71" id="71"/>
          <p:cNvSpPr txBox="true"/>
          <p:nvPr/>
        </p:nvSpPr>
        <p:spPr>
          <a:xfrm>
            <a:off x="965200" y="59182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M5 Temps</a:t>
            </a:r>
            <a:endParaRPr lang="en-US" sz="1100"/>
          </a:p>
        </p:txBody>
      </p:sp>
      <p:sp>
        <p:nvSpPr>
          <p:cNvPr name="TextBox 72" id="72"/>
          <p:cNvSpPr txBox="true"/>
          <p:nvPr/>
        </p:nvSpPr>
        <p:spPr>
          <a:xfrm>
            <a:off x="3606800" y="5918200"/>
            <a:ext cx="713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Je gère bien mon temps et mes priorités</a:t>
            </a:r>
            <a:endParaRPr lang="en-US" sz="1100"/>
          </a:p>
        </p:txBody>
      </p:sp>
      <p:sp>
        <p:nvSpPr>
          <p:cNvPr name="TextBox 73" id="73"/>
          <p:cNvSpPr txBox="true"/>
          <p:nvPr/>
        </p:nvSpPr>
        <p:spPr>
          <a:xfrm>
            <a:off x="965200" y="63500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M6 Motivation</a:t>
            </a:r>
            <a:endParaRPr lang="en-US" sz="1100"/>
          </a:p>
        </p:txBody>
      </p:sp>
      <p:sp>
        <p:nvSpPr>
          <p:cNvPr name="TextBox 74" id="74"/>
          <p:cNvSpPr txBox="true"/>
          <p:nvPr/>
        </p:nvSpPr>
        <p:spPr>
          <a:xfrm>
            <a:off x="3606800" y="6350000"/>
            <a:ext cx="7137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Je sais motiver et maintenir l'engagement de mon équipe</a:t>
            </a:r>
            <a:endParaRPr lang="en-US" sz="1100"/>
          </a:p>
        </p:txBody>
      </p:sp>
      <p:sp>
        <p:nvSpPr>
          <p:cNvPr name="TextBox 75" id="75"/>
          <p:cNvSpPr txBox="true"/>
          <p:nvPr/>
        </p:nvSpPr>
        <p:spPr>
          <a:xfrm>
            <a:off x="965200" y="70739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M7 Compétences</a:t>
            </a:r>
            <a:endParaRPr lang="en-US" sz="1100"/>
          </a:p>
        </p:txBody>
      </p:sp>
      <p:sp>
        <p:nvSpPr>
          <p:cNvPr name="TextBox 76" id="76"/>
          <p:cNvSpPr txBox="true"/>
          <p:nvPr/>
        </p:nvSpPr>
        <p:spPr>
          <a:xfrm>
            <a:off x="3606800" y="7073900"/>
            <a:ext cx="713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Je développe les compétences de mes collaborateurs</a:t>
            </a:r>
            <a:endParaRPr lang="en-US" sz="1100"/>
          </a:p>
        </p:txBody>
      </p:sp>
      <p:sp>
        <p:nvSpPr>
          <p:cNvPr name="TextBox 77" id="77"/>
          <p:cNvSpPr txBox="true"/>
          <p:nvPr/>
        </p:nvSpPr>
        <p:spPr>
          <a:xfrm>
            <a:off x="965200" y="74930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M8 Suivi</a:t>
            </a:r>
            <a:endParaRPr lang="en-US" sz="1100"/>
          </a:p>
        </p:txBody>
      </p:sp>
      <p:sp>
        <p:nvSpPr>
          <p:cNvPr name="TextBox 78" id="78"/>
          <p:cNvSpPr txBox="true"/>
          <p:nvPr/>
        </p:nvSpPr>
        <p:spPr>
          <a:xfrm>
            <a:off x="3606800" y="7493000"/>
            <a:ext cx="713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J'utilise des outils de suivi de performance</a:t>
            </a:r>
            <a:endParaRPr lang="en-US" sz="1100"/>
          </a:p>
        </p:txBody>
      </p:sp>
      <p:sp>
        <p:nvSpPr>
          <p:cNvPr name="TextBox 79" id="79"/>
          <p:cNvSpPr txBox="true"/>
          <p:nvPr/>
        </p:nvSpPr>
        <p:spPr>
          <a:xfrm>
            <a:off x="965200" y="7924800"/>
            <a:ext cx="24638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M9 Pratique</a:t>
            </a:r>
            <a:endParaRPr lang="en-US" sz="1100"/>
          </a:p>
        </p:txBody>
      </p:sp>
      <p:sp>
        <p:nvSpPr>
          <p:cNvPr name="TextBox 80" id="80"/>
          <p:cNvSpPr txBox="true"/>
          <p:nvPr/>
        </p:nvSpPr>
        <p:spPr>
          <a:xfrm>
            <a:off x="3606800" y="7924800"/>
            <a:ext cx="71374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500" b="true">
                <a:solidFill>
                  <a:srgbClr val="000000"/>
                </a:solidFill>
                <a:latin typeface="Poppins"/>
              </a:rPr>
              <a:t>J'applique les bonnes pratiques managériales au quotidien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  <a:ln w="38100">
            <a:solidFill>
              <a:srgbClr val="FFC277"/>
            </a:solidFill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t="8000" b="8000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>
            <a:off x="876300" y="2006600"/>
            <a:ext cx="14490700" cy="6654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876300" y="2006600"/>
            <a:ext cx="14490700" cy="2273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6" id="6"/>
          <p:cNvSpPr/>
          <p:nvPr/>
        </p:nvSpPr>
        <p:spPr>
          <a:xfrm>
            <a:off x="876300" y="4584700"/>
            <a:ext cx="14490700" cy="2273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876300" y="7175500"/>
            <a:ext cx="14490700" cy="14859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name="TextBox 8" id="8"/>
          <p:cNvSpPr txBox="true"/>
          <p:nvPr/>
        </p:nvSpPr>
        <p:spPr>
          <a:xfrm>
            <a:off x="876300" y="469900"/>
            <a:ext cx="144907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700" b="true">
                <a:solidFill>
                  <a:srgbClr val="100900"/>
                </a:solidFill>
                <a:latin typeface="Poppins"/>
              </a:rPr>
              <a:t>Questionnaire de Début - Partie 1 : Informations Générales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876300" y="1498600"/>
            <a:ext cx="144907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000" b="true">
                <a:solidFill>
                  <a:srgbClr val="100900"/>
                </a:solidFill>
                <a:latin typeface="Poppins"/>
              </a:rPr>
              <a:t>Identification et prérequis</a:t>
            </a:r>
            <a:endParaRPr lang="en-US" sz="1100"/>
          </a:p>
        </p:txBody>
      </p:sp>
      <p:sp>
        <p:nvSpPr>
          <p:cNvPr name="TextBox 10" id="10"/>
          <p:cNvSpPr txBox="true"/>
          <p:nvPr/>
        </p:nvSpPr>
        <p:spPr>
          <a:xfrm>
            <a:off x="876300" y="2006600"/>
            <a:ext cx="144907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000" b="true">
                <a:solidFill>
                  <a:srgbClr val="100900"/>
                </a:solidFill>
                <a:latin typeface="Poppins"/>
              </a:rPr>
              <a:t>A. INFORMATIONS PERSONNELLES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876300" y="4584700"/>
            <a:ext cx="144907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000" b="true">
                <a:solidFill>
                  <a:srgbClr val="100900"/>
                </a:solidFill>
                <a:latin typeface="Poppins"/>
              </a:rPr>
              <a:t>B. VÉRIFICATION DES PRÉREQUIS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876300" y="7175500"/>
            <a:ext cx="144907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20000"/>
              </a:lnSpc>
              <a:defRPr/>
            </a:pPr>
            <a:r>
              <a:rPr lang="en-US"/>
              <a:t/>
            </a:r>
            <a:r>
              <a:rPr lang="en-US" sz="2000" b="true">
                <a:solidFill>
                  <a:srgbClr val="100900"/>
                </a:solidFill>
                <a:latin typeface="Poppins"/>
              </a:rPr>
              <a:t>C. ATTENTES ET OBJECTIFS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1130300" y="24384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Nom et Prénom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1130300" y="28321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Fonction actuelle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1130300" y="32258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Entreprise et secteur d'activité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1130300" y="36195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Nombre d'années d'expérience dans le BTP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130300" y="40132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Nombre de personnes sous votre responsabilité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1130300" y="50292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Confirmez-vous savoir lire et écrire le français ? ☐ Oui ☐ Non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1130300" y="54229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Avez-vous une expérience en management d'équipe ? ☐ Oui ☐ Non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1130300" y="58166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Si oui, depuis combien d'années ?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1130300" y="62103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Avez-vous déjà suivi une formation en management ? ☐ Oui ☐ Non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130300" y="66040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Si oui, laquelle et quand ?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130300" y="76073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Quels sont vos 3 principaux objectifs pour cette formation ?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1130300" y="80137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Quelles difficultés rencontrez-vous actuellement dans votre management ?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1130300" y="8407400"/>
            <a:ext cx="142367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l" indent="0">
              <a:lnSpc>
                <a:spcPct val="150000"/>
              </a:lnSpc>
              <a:defRPr/>
            </a:pPr>
            <a:r>
              <a:rPr lang="en-US"/>
              <a:t/>
            </a:r>
            <a:r>
              <a:rPr lang="en-US" sz="1300" b="true">
                <a:solidFill>
                  <a:srgbClr val="000000"/>
                </a:solidFill>
                <a:latin typeface="Poppins"/>
              </a:rPr>
              <a:t>Qu'attendez-vous concrètement de ce programme ?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749300" y="24892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27" id="27"/>
          <p:cNvSpPr txBox="true"/>
          <p:nvPr/>
        </p:nvSpPr>
        <p:spPr>
          <a:xfrm>
            <a:off x="749300" y="28829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28" id="28"/>
          <p:cNvSpPr txBox="true"/>
          <p:nvPr/>
        </p:nvSpPr>
        <p:spPr>
          <a:xfrm>
            <a:off x="749300" y="32766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29" id="29"/>
          <p:cNvSpPr txBox="true"/>
          <p:nvPr/>
        </p:nvSpPr>
        <p:spPr>
          <a:xfrm>
            <a:off x="749300" y="36703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0" id="30"/>
          <p:cNvSpPr txBox="true"/>
          <p:nvPr/>
        </p:nvSpPr>
        <p:spPr>
          <a:xfrm>
            <a:off x="749300" y="40640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1" id="31"/>
          <p:cNvSpPr txBox="true"/>
          <p:nvPr/>
        </p:nvSpPr>
        <p:spPr>
          <a:xfrm>
            <a:off x="749300" y="50673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>
            <a:off x="749300" y="54737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3" id="33"/>
          <p:cNvSpPr txBox="true"/>
          <p:nvPr/>
        </p:nvSpPr>
        <p:spPr>
          <a:xfrm>
            <a:off x="749300" y="58674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4" id="34"/>
          <p:cNvSpPr txBox="true"/>
          <p:nvPr/>
        </p:nvSpPr>
        <p:spPr>
          <a:xfrm>
            <a:off x="749300" y="62611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5" id="35"/>
          <p:cNvSpPr txBox="true"/>
          <p:nvPr/>
        </p:nvSpPr>
        <p:spPr>
          <a:xfrm>
            <a:off x="749300" y="66548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6" id="36"/>
          <p:cNvSpPr txBox="true"/>
          <p:nvPr/>
        </p:nvSpPr>
        <p:spPr>
          <a:xfrm>
            <a:off x="749300" y="76581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7" id="37"/>
          <p:cNvSpPr txBox="true"/>
          <p:nvPr/>
        </p:nvSpPr>
        <p:spPr>
          <a:xfrm>
            <a:off x="749300" y="80518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name="TextBox 38" id="38"/>
          <p:cNvSpPr txBox="true"/>
          <p:nvPr/>
        </p:nvSpPr>
        <p:spPr>
          <a:xfrm>
            <a:off x="749300" y="84455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ctr" rtlCol="false" rIns="0" lIns="0" tIns="0" bIns="0"/>
          <a:lstStyle/>
          <a:p>
            <a:pPr algn="ctr">
              <a:lnSpc>
                <a:spcPct val="100000"/>
              </a:lnSpc>
              <a:defRPr/>
            </a:pPr>
            <a:r>
              <a:rPr lang="en-US"/>
              <a:t/>
            </a:r>
            <a:r>
              <a:rPr lang="en-US" sz="1300" b="fals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