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18" r:id="rId2"/>
    <p:sldId id="340" r:id="rId3"/>
    <p:sldId id="348" r:id="rId4"/>
    <p:sldId id="329" r:id="rId5"/>
    <p:sldId id="339" r:id="rId6"/>
    <p:sldId id="341" r:id="rId7"/>
    <p:sldId id="342" r:id="rId8"/>
    <p:sldId id="343" r:id="rId9"/>
    <p:sldId id="344" r:id="rId10"/>
    <p:sldId id="345" r:id="rId11"/>
    <p:sldId id="346" r:id="rId12"/>
    <p:sldId id="347" r:id="rId13"/>
    <p:sldId id="350" r:id="rId14"/>
    <p:sldId id="361" r:id="rId15"/>
    <p:sldId id="351" r:id="rId16"/>
    <p:sldId id="352" r:id="rId17"/>
    <p:sldId id="353" r:id="rId18"/>
    <p:sldId id="354" r:id="rId19"/>
    <p:sldId id="355" r:id="rId20"/>
    <p:sldId id="357" r:id="rId21"/>
    <p:sldId id="356" r:id="rId22"/>
    <p:sldId id="364" r:id="rId23"/>
    <p:sldId id="358" r:id="rId24"/>
    <p:sldId id="349" r:id="rId25"/>
    <p:sldId id="359" r:id="rId26"/>
    <p:sldId id="360" r:id="rId27"/>
    <p:sldId id="362" r:id="rId28"/>
    <p:sldId id="365" r:id="rId29"/>
    <p:sldId id="366" r:id="rId30"/>
    <p:sldId id="367" r:id="rId31"/>
    <p:sldId id="368" r:id="rId32"/>
    <p:sldId id="370" r:id="rId33"/>
    <p:sldId id="371" r:id="rId34"/>
    <p:sldId id="372" r:id="rId35"/>
    <p:sldId id="373" r:id="rId36"/>
    <p:sldId id="374" r:id="rId37"/>
    <p:sldId id="375" r:id="rId38"/>
    <p:sldId id="383" r:id="rId39"/>
    <p:sldId id="376" r:id="rId40"/>
    <p:sldId id="377" r:id="rId41"/>
    <p:sldId id="378" r:id="rId42"/>
    <p:sldId id="379" r:id="rId43"/>
    <p:sldId id="380" r:id="rId44"/>
    <p:sldId id="381" r:id="rId45"/>
    <p:sldId id="382" r:id="rId46"/>
  </p:sldIdLst>
  <p:sldSz cx="12188825" cy="6858000"/>
  <p:notesSz cx="6858000" cy="9144000"/>
  <p:custDataLst>
    <p:tags r:id="rId49"/>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906" autoAdjust="0"/>
  </p:normalViewPr>
  <p:slideViewPr>
    <p:cSldViewPr showGuides="1">
      <p:cViewPr varScale="1">
        <p:scale>
          <a:sx n="57" d="100"/>
          <a:sy n="57" d="100"/>
        </p:scale>
        <p:origin x="980" y="5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6" d="100"/>
          <a:sy n="86" d="100"/>
        </p:scale>
        <p:origin x="385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57D3EA2-B929-45A8-B0C8-C10CB54DBFAB}" type="datetime1">
              <a:rPr lang="fr-FR" smtClean="0"/>
              <a:t>04/04/2024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fr-FR" smtClean="0"/>
              <a:t>‹N°›</a:t>
            </a:fld>
            <a:endParaRPr lang="fr-FR"/>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B2D5C67D-325E-4086-A521-1DD7F22FCE65}" type="datetime1">
              <a:rPr lang="fr-FR" noProof="0" smtClean="0"/>
              <a:t>04/04/2024</a:t>
            </a:fld>
            <a:endParaRPr lang="fr-FR" noProof="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fr-FR" noProof="0" smtClean="0"/>
              <a:t>‹N°›</a:t>
            </a:fld>
            <a:endParaRPr lang="fr-FR" noProof="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1</a:t>
            </a:fld>
            <a:endParaRPr lang="fr-FR"/>
          </a:p>
        </p:txBody>
      </p:sp>
    </p:spTree>
    <p:extLst>
      <p:ext uri="{BB962C8B-B14F-4D97-AF65-F5344CB8AC3E}">
        <p14:creationId xmlns:p14="http://schemas.microsoft.com/office/powerpoint/2010/main" val="248287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10</a:t>
            </a:fld>
            <a:endParaRPr lang="fr-FR"/>
          </a:p>
        </p:txBody>
      </p:sp>
    </p:spTree>
    <p:extLst>
      <p:ext uri="{BB962C8B-B14F-4D97-AF65-F5344CB8AC3E}">
        <p14:creationId xmlns:p14="http://schemas.microsoft.com/office/powerpoint/2010/main" val="89739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11</a:t>
            </a:fld>
            <a:endParaRPr lang="fr-FR"/>
          </a:p>
        </p:txBody>
      </p:sp>
    </p:spTree>
    <p:extLst>
      <p:ext uri="{BB962C8B-B14F-4D97-AF65-F5344CB8AC3E}">
        <p14:creationId xmlns:p14="http://schemas.microsoft.com/office/powerpoint/2010/main" val="20667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12</a:t>
            </a:fld>
            <a:endParaRPr lang="fr-FR"/>
          </a:p>
        </p:txBody>
      </p:sp>
    </p:spTree>
    <p:extLst>
      <p:ext uri="{BB962C8B-B14F-4D97-AF65-F5344CB8AC3E}">
        <p14:creationId xmlns:p14="http://schemas.microsoft.com/office/powerpoint/2010/main" val="391587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13</a:t>
            </a:fld>
            <a:endParaRPr lang="fr-FR"/>
          </a:p>
        </p:txBody>
      </p:sp>
    </p:spTree>
    <p:extLst>
      <p:ext uri="{BB962C8B-B14F-4D97-AF65-F5344CB8AC3E}">
        <p14:creationId xmlns:p14="http://schemas.microsoft.com/office/powerpoint/2010/main" val="4141274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14</a:t>
            </a:fld>
            <a:endParaRPr lang="fr-FR"/>
          </a:p>
        </p:txBody>
      </p:sp>
    </p:spTree>
    <p:extLst>
      <p:ext uri="{BB962C8B-B14F-4D97-AF65-F5344CB8AC3E}">
        <p14:creationId xmlns:p14="http://schemas.microsoft.com/office/powerpoint/2010/main" val="69981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15</a:t>
            </a:fld>
            <a:endParaRPr lang="fr-FR"/>
          </a:p>
        </p:txBody>
      </p:sp>
    </p:spTree>
    <p:extLst>
      <p:ext uri="{BB962C8B-B14F-4D97-AF65-F5344CB8AC3E}">
        <p14:creationId xmlns:p14="http://schemas.microsoft.com/office/powerpoint/2010/main" val="941608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16</a:t>
            </a:fld>
            <a:endParaRPr lang="fr-FR" noProof="0"/>
          </a:p>
        </p:txBody>
      </p:sp>
    </p:spTree>
    <p:extLst>
      <p:ext uri="{BB962C8B-B14F-4D97-AF65-F5344CB8AC3E}">
        <p14:creationId xmlns:p14="http://schemas.microsoft.com/office/powerpoint/2010/main" val="3622520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17</a:t>
            </a:fld>
            <a:endParaRPr lang="fr-FR" noProof="0"/>
          </a:p>
        </p:txBody>
      </p:sp>
    </p:spTree>
    <p:extLst>
      <p:ext uri="{BB962C8B-B14F-4D97-AF65-F5344CB8AC3E}">
        <p14:creationId xmlns:p14="http://schemas.microsoft.com/office/powerpoint/2010/main" val="2589343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18</a:t>
            </a:fld>
            <a:endParaRPr lang="fr-FR" noProof="0"/>
          </a:p>
        </p:txBody>
      </p:sp>
    </p:spTree>
    <p:extLst>
      <p:ext uri="{BB962C8B-B14F-4D97-AF65-F5344CB8AC3E}">
        <p14:creationId xmlns:p14="http://schemas.microsoft.com/office/powerpoint/2010/main" val="2018525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19</a:t>
            </a:fld>
            <a:endParaRPr lang="fr-FR" noProof="0"/>
          </a:p>
        </p:txBody>
      </p:sp>
    </p:spTree>
    <p:extLst>
      <p:ext uri="{BB962C8B-B14F-4D97-AF65-F5344CB8AC3E}">
        <p14:creationId xmlns:p14="http://schemas.microsoft.com/office/powerpoint/2010/main" val="201315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2</a:t>
            </a:fld>
            <a:endParaRPr lang="fr-FR"/>
          </a:p>
        </p:txBody>
      </p:sp>
    </p:spTree>
    <p:extLst>
      <p:ext uri="{BB962C8B-B14F-4D97-AF65-F5344CB8AC3E}">
        <p14:creationId xmlns:p14="http://schemas.microsoft.com/office/powerpoint/2010/main" val="4257289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t>
            </a:r>
            <a:r>
              <a:rPr lang="fr-FR"/>
              <a:t>– </a:t>
            </a:r>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20</a:t>
            </a:fld>
            <a:endParaRPr lang="fr-FR" noProof="0"/>
          </a:p>
        </p:txBody>
      </p:sp>
    </p:spTree>
    <p:extLst>
      <p:ext uri="{BB962C8B-B14F-4D97-AF65-F5344CB8AC3E}">
        <p14:creationId xmlns:p14="http://schemas.microsoft.com/office/powerpoint/2010/main" val="3797830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t>
            </a:r>
            <a:r>
              <a:rPr lang="fr-FR"/>
              <a:t>– </a:t>
            </a:r>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21</a:t>
            </a:fld>
            <a:endParaRPr lang="fr-FR" noProof="0"/>
          </a:p>
        </p:txBody>
      </p:sp>
    </p:spTree>
    <p:extLst>
      <p:ext uri="{BB962C8B-B14F-4D97-AF65-F5344CB8AC3E}">
        <p14:creationId xmlns:p14="http://schemas.microsoft.com/office/powerpoint/2010/main" val="305498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t>
            </a:r>
            <a:r>
              <a:rPr lang="fr-FR"/>
              <a:t>– </a:t>
            </a:r>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22</a:t>
            </a:fld>
            <a:endParaRPr lang="fr-FR" noProof="0"/>
          </a:p>
        </p:txBody>
      </p:sp>
    </p:spTree>
    <p:extLst>
      <p:ext uri="{BB962C8B-B14F-4D97-AF65-F5344CB8AC3E}">
        <p14:creationId xmlns:p14="http://schemas.microsoft.com/office/powerpoint/2010/main" val="592945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23</a:t>
            </a:fld>
            <a:endParaRPr lang="fr-FR" noProof="0"/>
          </a:p>
        </p:txBody>
      </p:sp>
    </p:spTree>
    <p:extLst>
      <p:ext uri="{BB962C8B-B14F-4D97-AF65-F5344CB8AC3E}">
        <p14:creationId xmlns:p14="http://schemas.microsoft.com/office/powerpoint/2010/main" val="1531288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24</a:t>
            </a:fld>
            <a:endParaRPr lang="fr-FR"/>
          </a:p>
        </p:txBody>
      </p:sp>
    </p:spTree>
    <p:extLst>
      <p:ext uri="{BB962C8B-B14F-4D97-AF65-F5344CB8AC3E}">
        <p14:creationId xmlns:p14="http://schemas.microsoft.com/office/powerpoint/2010/main" val="1614135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25</a:t>
            </a:fld>
            <a:endParaRPr lang="fr-FR" noProof="0"/>
          </a:p>
        </p:txBody>
      </p:sp>
    </p:spTree>
    <p:extLst>
      <p:ext uri="{BB962C8B-B14F-4D97-AF65-F5344CB8AC3E}">
        <p14:creationId xmlns:p14="http://schemas.microsoft.com/office/powerpoint/2010/main" val="255189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26</a:t>
            </a:fld>
            <a:endParaRPr lang="fr-FR" noProof="0"/>
          </a:p>
        </p:txBody>
      </p:sp>
    </p:spTree>
    <p:extLst>
      <p:ext uri="{BB962C8B-B14F-4D97-AF65-F5344CB8AC3E}">
        <p14:creationId xmlns:p14="http://schemas.microsoft.com/office/powerpoint/2010/main" val="2579540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27</a:t>
            </a:fld>
            <a:endParaRPr lang="fr-FR" noProof="0"/>
          </a:p>
        </p:txBody>
      </p:sp>
    </p:spTree>
    <p:extLst>
      <p:ext uri="{BB962C8B-B14F-4D97-AF65-F5344CB8AC3E}">
        <p14:creationId xmlns:p14="http://schemas.microsoft.com/office/powerpoint/2010/main" val="2915849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30</a:t>
            </a:fld>
            <a:endParaRPr lang="fr-FR" noProof="0"/>
          </a:p>
        </p:txBody>
      </p:sp>
    </p:spTree>
    <p:extLst>
      <p:ext uri="{BB962C8B-B14F-4D97-AF65-F5344CB8AC3E}">
        <p14:creationId xmlns:p14="http://schemas.microsoft.com/office/powerpoint/2010/main" val="374045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37</a:t>
            </a:fld>
            <a:endParaRPr lang="fr-FR" noProof="0"/>
          </a:p>
        </p:txBody>
      </p:sp>
    </p:spTree>
    <p:extLst>
      <p:ext uri="{BB962C8B-B14F-4D97-AF65-F5344CB8AC3E}">
        <p14:creationId xmlns:p14="http://schemas.microsoft.com/office/powerpoint/2010/main" val="349775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3</a:t>
            </a:fld>
            <a:endParaRPr lang="fr-FR"/>
          </a:p>
        </p:txBody>
      </p:sp>
    </p:spTree>
    <p:extLst>
      <p:ext uri="{BB962C8B-B14F-4D97-AF65-F5344CB8AC3E}">
        <p14:creationId xmlns:p14="http://schemas.microsoft.com/office/powerpoint/2010/main" val="1000999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38</a:t>
            </a:fld>
            <a:endParaRPr lang="fr-FR" noProof="0"/>
          </a:p>
        </p:txBody>
      </p:sp>
    </p:spTree>
    <p:extLst>
      <p:ext uri="{BB962C8B-B14F-4D97-AF65-F5344CB8AC3E}">
        <p14:creationId xmlns:p14="http://schemas.microsoft.com/office/powerpoint/2010/main" val="972893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43</a:t>
            </a:fld>
            <a:endParaRPr lang="fr-FR" noProof="0"/>
          </a:p>
        </p:txBody>
      </p:sp>
    </p:spTree>
    <p:extLst>
      <p:ext uri="{BB962C8B-B14F-4D97-AF65-F5344CB8AC3E}">
        <p14:creationId xmlns:p14="http://schemas.microsoft.com/office/powerpoint/2010/main" val="1590148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noProof="0" smtClean="0"/>
              <a:t>44</a:t>
            </a:fld>
            <a:endParaRPr lang="fr-FR" noProof="0"/>
          </a:p>
        </p:txBody>
      </p:sp>
    </p:spTree>
    <p:extLst>
      <p:ext uri="{BB962C8B-B14F-4D97-AF65-F5344CB8AC3E}">
        <p14:creationId xmlns:p14="http://schemas.microsoft.com/office/powerpoint/2010/main" val="52064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4</a:t>
            </a:fld>
            <a:endParaRPr lang="fr-FR"/>
          </a:p>
        </p:txBody>
      </p:sp>
    </p:spTree>
    <p:extLst>
      <p:ext uri="{BB962C8B-B14F-4D97-AF65-F5344CB8AC3E}">
        <p14:creationId xmlns:p14="http://schemas.microsoft.com/office/powerpoint/2010/main" val="164118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5</a:t>
            </a:fld>
            <a:endParaRPr lang="fr-FR"/>
          </a:p>
        </p:txBody>
      </p:sp>
    </p:spTree>
    <p:extLst>
      <p:ext uri="{BB962C8B-B14F-4D97-AF65-F5344CB8AC3E}">
        <p14:creationId xmlns:p14="http://schemas.microsoft.com/office/powerpoint/2010/main" val="165239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6</a:t>
            </a:fld>
            <a:endParaRPr lang="fr-FR"/>
          </a:p>
        </p:txBody>
      </p:sp>
    </p:spTree>
    <p:extLst>
      <p:ext uri="{BB962C8B-B14F-4D97-AF65-F5344CB8AC3E}">
        <p14:creationId xmlns:p14="http://schemas.microsoft.com/office/powerpoint/2010/main" val="160317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7</a:t>
            </a:fld>
            <a:endParaRPr lang="fr-FR"/>
          </a:p>
        </p:txBody>
      </p:sp>
    </p:spTree>
    <p:extLst>
      <p:ext uri="{BB962C8B-B14F-4D97-AF65-F5344CB8AC3E}">
        <p14:creationId xmlns:p14="http://schemas.microsoft.com/office/powerpoint/2010/main" val="240315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8</a:t>
            </a:fld>
            <a:endParaRPr lang="fr-FR"/>
          </a:p>
        </p:txBody>
      </p:sp>
    </p:spTree>
    <p:extLst>
      <p:ext uri="{BB962C8B-B14F-4D97-AF65-F5344CB8AC3E}">
        <p14:creationId xmlns:p14="http://schemas.microsoft.com/office/powerpoint/2010/main" val="4353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F93199CD-3E1B-4AE6-990F-76F925F5EA9F}" type="slidenum">
              <a:rPr lang="fr-FR" smtClean="0"/>
              <a:t>9</a:t>
            </a:fld>
            <a:endParaRPr lang="fr-FR"/>
          </a:p>
        </p:txBody>
      </p:sp>
    </p:spTree>
    <p:extLst>
      <p:ext uri="{BB962C8B-B14F-4D97-AF65-F5344CB8AC3E}">
        <p14:creationId xmlns:p14="http://schemas.microsoft.com/office/powerpoint/2010/main" val="2024192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0824" y="1600200"/>
            <a:ext cx="5945188" cy="3048000"/>
          </a:xfrm>
        </p:spPr>
        <p:txBody>
          <a:bodyPr rtlCol="0" anchor="b">
            <a:normAutofit/>
          </a:bodyPr>
          <a:lstStyle>
            <a:lvl1pPr rtl="0">
              <a:lnSpc>
                <a:spcPct val="80000"/>
              </a:lnSpc>
              <a:defRPr sz="6600">
                <a:solidFill>
                  <a:schemeClr val="tx1"/>
                </a:solidFill>
              </a:defRPr>
            </a:lvl1pPr>
          </a:lstStyle>
          <a:p>
            <a:pPr rtl="0"/>
            <a:r>
              <a:rPr lang="fr-FR" noProof="0" dirty="0"/>
              <a:t>Cliquez pour modifier le style du titre</a:t>
            </a:r>
          </a:p>
        </p:txBody>
      </p:sp>
      <p:sp>
        <p:nvSpPr>
          <p:cNvPr id="3" name="Sous-titre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Modifier le style des sous-titres du masque</a:t>
            </a:r>
          </a:p>
        </p:txBody>
      </p:sp>
      <p:cxnSp>
        <p:nvCxnSpPr>
          <p:cNvPr id="6" name="Connecteur droit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e 4"/>
          <p:cNvGrpSpPr/>
          <p:nvPr userDrawn="1"/>
        </p:nvGrpSpPr>
        <p:grpSpPr>
          <a:xfrm>
            <a:off x="7923213" y="0"/>
            <a:ext cx="4265612" cy="6858000"/>
            <a:chOff x="7923213" y="0"/>
            <a:chExt cx="4265612" cy="685800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p:txBody>
          <a:bodyPr vert="eaVert" rtlCol="0"/>
          <a:lstStyle>
            <a:lvl1pPr>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17012E72-47FA-4B56-8ED6-65D7D2B7D674}" type="datetime1">
              <a:rPr lang="fr-FR" noProof="0" smtClean="0"/>
              <a:t>04/04/2024</a:t>
            </a:fld>
            <a:endParaRPr lang="fr-FR" noProof="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a:t>‹N°›</a:t>
            </a:fld>
            <a:endParaRPr lang="fr-FR" noProof="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9523412" y="646112"/>
            <a:ext cx="1828801" cy="5522913"/>
          </a:xfrm>
        </p:spPr>
        <p:txBody>
          <a:bodyPr vert="eaVert"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a:xfrm>
            <a:off x="1522412" y="646112"/>
            <a:ext cx="7620000" cy="5522913"/>
          </a:xfrm>
        </p:spPr>
        <p:txBody>
          <a:bodyPr vert="eaVert" rtlCol="0"/>
          <a:lstStyle>
            <a:lvl1pPr>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80E45B83-64CC-4BE5-B9BD-4B51D9FD91B1}" type="datetime1">
              <a:rPr lang="fr-FR" noProof="0" smtClean="0"/>
              <a:t>04/04/2024</a:t>
            </a:fld>
            <a:endParaRPr lang="fr-FR" noProof="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a:t>‹N°›</a:t>
            </a:fld>
            <a:endParaRPr lang="fr-FR" noProof="0"/>
          </a:p>
        </p:txBody>
      </p:sp>
      <p:cxnSp>
        <p:nvCxnSpPr>
          <p:cNvPr id="7" name="Connecteur droit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idx="1"/>
          </p:nvPr>
        </p:nvSpPr>
        <p:spPr/>
        <p:txBody>
          <a:bodyPr rtlCol="0"/>
          <a:lstStyle>
            <a:lvl1pPr>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5E70DBB6-82A9-441C-BABE-80A84AE31F05}" type="datetime1">
              <a:rPr lang="fr-FR" noProof="0" smtClean="0"/>
              <a:t>04/04/2024</a:t>
            </a:fld>
            <a:endParaRPr lang="fr-FR" noProof="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a:t>‹N°›</a:t>
            </a:fld>
            <a:endParaRPr lang="fr-FR" noProof="0"/>
          </a:p>
        </p:txBody>
      </p:sp>
      <p:cxnSp>
        <p:nvCxnSpPr>
          <p:cNvPr id="7" name="Connecteur droit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410" y="2237096"/>
            <a:ext cx="8229601" cy="2411103"/>
          </a:xfrm>
        </p:spPr>
        <p:txBody>
          <a:bodyPr rtlCol="0" anchor="b">
            <a:normAutofit/>
          </a:bodyPr>
          <a:lstStyle>
            <a:lvl1pPr algn="l" rtl="0">
              <a:lnSpc>
                <a:spcPct val="80000"/>
              </a:lnSpc>
              <a:defRPr sz="4800" b="0" cap="none" baseline="0">
                <a:solidFill>
                  <a:schemeClr val="tx1"/>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grpSp>
        <p:nvGrpSpPr>
          <p:cNvPr id="7" name="Groupe 6"/>
          <p:cNvGrpSpPr/>
          <p:nvPr userDrawn="1"/>
        </p:nvGrpSpPr>
        <p:grpSpPr>
          <a:xfrm>
            <a:off x="11123611" y="0"/>
            <a:ext cx="1065214" cy="6868886"/>
            <a:chOff x="11123611" y="0"/>
            <a:chExt cx="1065214" cy="6868886"/>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756E4845-A023-4157-BD0F-52B883D3DF11}" type="datetime1">
              <a:rPr lang="fr-FR" noProof="0" smtClean="0"/>
              <a:t>04/04/2024</a:t>
            </a:fld>
            <a:endParaRPr lang="fr-FR" noProof="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a:t>‹N°›</a:t>
            </a:fld>
            <a:endParaRPr lang="fr-FR" noProof="0"/>
          </a:p>
        </p:txBody>
      </p:sp>
      <p:cxnSp>
        <p:nvCxnSpPr>
          <p:cNvPr id="9" name="Connecteur droit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413" y="381000"/>
            <a:ext cx="9829798" cy="1219200"/>
          </a:xfrm>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contenu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5" name="Espace réservé de la date 4"/>
          <p:cNvSpPr>
            <a:spLocks noGrp="1"/>
          </p:cNvSpPr>
          <p:nvPr>
            <p:ph type="dt" sz="half" idx="10"/>
          </p:nvPr>
        </p:nvSpPr>
        <p:spPr/>
        <p:txBody>
          <a:bodyPr rtlCol="0"/>
          <a:lstStyle/>
          <a:p>
            <a:pPr rtl="0"/>
            <a:fld id="{413F5333-0EAB-4322-91DA-AA001C81BF31}" type="datetime1">
              <a:rPr lang="fr-FR" noProof="0" smtClean="0"/>
              <a:t>04/04/2024</a:t>
            </a:fld>
            <a:endParaRPr lang="fr-FR" noProof="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a:t>‹N°›</a:t>
            </a:fld>
            <a:endParaRPr lang="fr-FR" noProof="0"/>
          </a:p>
        </p:txBody>
      </p:sp>
      <p:cxnSp>
        <p:nvCxnSpPr>
          <p:cNvPr id="8" name="Connecteur droit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413" y="381000"/>
            <a:ext cx="9829798" cy="1219200"/>
          </a:xfrm>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texte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a:t>Ajouter un pied de page</a:t>
            </a:r>
          </a:p>
        </p:txBody>
      </p:sp>
      <p:sp>
        <p:nvSpPr>
          <p:cNvPr id="7" name="Espace réservé de la date 6"/>
          <p:cNvSpPr>
            <a:spLocks noGrp="1"/>
          </p:cNvSpPr>
          <p:nvPr>
            <p:ph type="dt" sz="half" idx="10"/>
          </p:nvPr>
        </p:nvSpPr>
        <p:spPr/>
        <p:txBody>
          <a:bodyPr rtlCol="0"/>
          <a:lstStyle/>
          <a:p>
            <a:pPr rtl="0"/>
            <a:fld id="{E308D7B2-D3E4-434D-BB41-F7151759E8CA}" type="datetime1">
              <a:rPr lang="fr-FR" noProof="0" smtClean="0"/>
              <a:t>04/04/2024</a:t>
            </a:fld>
            <a:endParaRPr lang="fr-FR" noProof="0"/>
          </a:p>
        </p:txBody>
      </p:sp>
      <p:sp>
        <p:nvSpPr>
          <p:cNvPr id="9" name="Espace réservé du numéro de diapositive 8"/>
          <p:cNvSpPr>
            <a:spLocks noGrp="1"/>
          </p:cNvSpPr>
          <p:nvPr>
            <p:ph type="sldNum" sz="quarter" idx="12"/>
          </p:nvPr>
        </p:nvSpPr>
        <p:spPr/>
        <p:txBody>
          <a:bodyPr rtlCol="0"/>
          <a:lstStyle/>
          <a:p>
            <a:pPr rtl="0"/>
            <a:fld id="{2A013F82-EE5E-44EE-A61D-E31C6657F26F}" type="slidenum">
              <a:rPr lang="fr-FR" noProof="0"/>
              <a:t>‹N°›</a:t>
            </a:fld>
            <a:endParaRPr lang="fr-FR" noProof="0"/>
          </a:p>
        </p:txBody>
      </p:sp>
      <p:cxnSp>
        <p:nvCxnSpPr>
          <p:cNvPr id="10" name="Connecteur droit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4" name="Espace réservé du pied de page 3"/>
          <p:cNvSpPr>
            <a:spLocks noGrp="1"/>
          </p:cNvSpPr>
          <p:nvPr>
            <p:ph type="ftr" sz="quarter" idx="11"/>
          </p:nvPr>
        </p:nvSpPr>
        <p:spPr/>
        <p:txBody>
          <a:bodyPr rtlCol="0"/>
          <a:lstStyle/>
          <a:p>
            <a:pPr rtl="0"/>
            <a:r>
              <a:rPr lang="fr-FR" noProof="0"/>
              <a:t>Ajouter un pied de page</a:t>
            </a:r>
          </a:p>
        </p:txBody>
      </p:sp>
      <p:sp>
        <p:nvSpPr>
          <p:cNvPr id="3" name="Espace réservé de la date 2"/>
          <p:cNvSpPr>
            <a:spLocks noGrp="1"/>
          </p:cNvSpPr>
          <p:nvPr>
            <p:ph type="dt" sz="half" idx="10"/>
          </p:nvPr>
        </p:nvSpPr>
        <p:spPr/>
        <p:txBody>
          <a:bodyPr rtlCol="0"/>
          <a:lstStyle/>
          <a:p>
            <a:pPr rtl="0"/>
            <a:fld id="{F56A0584-CD12-48FA-A583-4DD2AE118A49}" type="datetime1">
              <a:rPr lang="fr-FR" noProof="0" smtClean="0"/>
              <a:t>04/04/2024</a:t>
            </a:fld>
            <a:endParaRPr lang="fr-FR" noProof="0"/>
          </a:p>
        </p:txBody>
      </p:sp>
      <p:sp>
        <p:nvSpPr>
          <p:cNvPr id="5" name="Espace réservé du numéro de diapositive 4"/>
          <p:cNvSpPr>
            <a:spLocks noGrp="1"/>
          </p:cNvSpPr>
          <p:nvPr>
            <p:ph type="sldNum" sz="quarter" idx="12"/>
          </p:nvPr>
        </p:nvSpPr>
        <p:spPr/>
        <p:txBody>
          <a:bodyPr rtlCol="0"/>
          <a:lstStyle/>
          <a:p>
            <a:pPr rtl="0"/>
            <a:fld id="{2A013F82-EE5E-44EE-A61D-E31C6657F26F}" type="slidenum">
              <a:rPr lang="fr-FR" noProof="0"/>
              <a:t>‹N°›</a:t>
            </a:fld>
            <a:endParaRPr lang="fr-FR" noProof="0"/>
          </a:p>
        </p:txBody>
      </p:sp>
      <p:cxnSp>
        <p:nvCxnSpPr>
          <p:cNvPr id="6" name="Connecteur droit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noProof="0"/>
              <a:t>Ajouter un pied de page</a:t>
            </a:r>
          </a:p>
        </p:txBody>
      </p:sp>
      <p:sp>
        <p:nvSpPr>
          <p:cNvPr id="2" name="Espace réservé de la date 1"/>
          <p:cNvSpPr>
            <a:spLocks noGrp="1"/>
          </p:cNvSpPr>
          <p:nvPr>
            <p:ph type="dt" sz="half" idx="10"/>
          </p:nvPr>
        </p:nvSpPr>
        <p:spPr/>
        <p:txBody>
          <a:bodyPr rtlCol="0"/>
          <a:lstStyle/>
          <a:p>
            <a:pPr rtl="0"/>
            <a:fld id="{2D8C013D-3AAB-45AA-894A-56E5B95DFC23}" type="datetime1">
              <a:rPr lang="fr-FR" noProof="0" smtClean="0"/>
              <a:t>04/04/2024</a:t>
            </a:fld>
            <a:endParaRPr lang="fr-FR" noProof="0"/>
          </a:p>
        </p:txBody>
      </p:sp>
      <p:sp>
        <p:nvSpPr>
          <p:cNvPr id="4" name="Espace réservé du numéro de diapositive 3"/>
          <p:cNvSpPr>
            <a:spLocks noGrp="1"/>
          </p:cNvSpPr>
          <p:nvPr>
            <p:ph type="sldNum" sz="quarter" idx="12"/>
          </p:nvPr>
        </p:nvSpPr>
        <p:spPr/>
        <p:txBody>
          <a:bodyPr rtlCol="0"/>
          <a:lstStyle/>
          <a:p>
            <a:pPr rtl="0"/>
            <a:fld id="{2A013F82-EE5E-44EE-A61D-E31C6657F26F}" type="slidenum">
              <a:rPr lang="fr-FR" noProof="0"/>
              <a:t>‹N°›</a:t>
            </a:fld>
            <a:endParaRPr lang="fr-FR" noProof="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413" y="685800"/>
            <a:ext cx="4114800" cy="1925637"/>
          </a:xfrm>
        </p:spPr>
        <p:txBody>
          <a:bodyPr rtlCol="0" anchor="b">
            <a:noAutofit/>
          </a:bodyPr>
          <a:lstStyle>
            <a:lvl1pPr algn="l" rtl="0">
              <a:lnSpc>
                <a:spcPct val="80000"/>
              </a:lnSpc>
              <a:defRPr sz="4000" b="0">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texte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5" name="Espace réservé de la date 4"/>
          <p:cNvSpPr>
            <a:spLocks noGrp="1"/>
          </p:cNvSpPr>
          <p:nvPr>
            <p:ph type="dt" sz="half" idx="10"/>
          </p:nvPr>
        </p:nvSpPr>
        <p:spPr/>
        <p:txBody>
          <a:bodyPr rtlCol="0"/>
          <a:lstStyle/>
          <a:p>
            <a:pPr rtl="0"/>
            <a:fld id="{9B9A329B-F71F-4CE7-9A2B-7257A6C5F696}" type="datetime1">
              <a:rPr lang="fr-FR" noProof="0" smtClean="0"/>
              <a:t>04/04/2024</a:t>
            </a:fld>
            <a:endParaRPr lang="fr-FR" noProof="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a:t>‹N°›</a:t>
            </a:fld>
            <a:endParaRPr lang="fr-FR" noProof="0"/>
          </a:p>
        </p:txBody>
      </p:sp>
      <p:cxnSp>
        <p:nvCxnSpPr>
          <p:cNvPr id="8" name="Connecteur droit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413" y="685800"/>
            <a:ext cx="4114800" cy="1925638"/>
          </a:xfrm>
        </p:spPr>
        <p:txBody>
          <a:bodyPr rtlCol="0" anchor="b">
            <a:normAutofit/>
          </a:bodyPr>
          <a:lstStyle>
            <a:lvl1pPr algn="l" rtl="0">
              <a:lnSpc>
                <a:spcPct val="80000"/>
              </a:lnSpc>
              <a:defRPr sz="4000" b="0" i="0" baseline="0">
                <a:solidFill>
                  <a:schemeClr val="accent1">
                    <a:lumMod val="50000"/>
                  </a:schemeClr>
                </a:solidFill>
              </a:defRPr>
            </a:lvl1pPr>
          </a:lstStyle>
          <a:p>
            <a:pPr rtl="0"/>
            <a:r>
              <a:rPr lang="fr-FR" noProof="0" dirty="0"/>
              <a:t>Cliquez pour modifier le style du titre</a:t>
            </a:r>
          </a:p>
        </p:txBody>
      </p:sp>
      <p:sp>
        <p:nvSpPr>
          <p:cNvPr id="3" name="Espace réservé d’image 2" descr="Espace réservé vide pour ajouter une image. Cliquez sur l’espace réservé et sélectionnez l’image à ajouter"/>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0" name="Connecteur droit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fr-FR" noProof="0" dirty="0"/>
              <a:t>Cliquez pour modifier le style du titre</a:t>
            </a:r>
          </a:p>
        </p:txBody>
      </p:sp>
      <p:sp>
        <p:nvSpPr>
          <p:cNvPr id="3" name="Espace réservé du texte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fr-FR" noProof="0"/>
              <a:t>Ajouter un pied de page</a:t>
            </a:r>
          </a:p>
        </p:txBody>
      </p:sp>
      <p:sp>
        <p:nvSpPr>
          <p:cNvPr id="4" name="Espace réservé de la date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pPr rtl="0"/>
            <a:fld id="{A150ACA1-544A-4319-80E6-CE93DB827E25}" type="datetime1">
              <a:rPr lang="fr-FR" noProof="0" smtClean="0"/>
              <a:t>04/04/2024</a:t>
            </a:fld>
            <a:endParaRPr lang="fr-FR" noProof="0"/>
          </a:p>
        </p:txBody>
      </p:sp>
      <p:sp>
        <p:nvSpPr>
          <p:cNvPr id="6" name="Espace réservé du numéro de diapositive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fr-FR" noProof="0" smtClean="0"/>
              <a:pPr/>
              <a:t>‹N°›</a:t>
            </a:fld>
            <a:endParaRPr lang="fr-FR" noProof="0"/>
          </a:p>
        </p:txBody>
      </p:sp>
      <p:pic>
        <p:nvPicPr>
          <p:cNvPr id="9" name="Imag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mpots.gouv.fr/particuli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imulateur-ir-ifi.impots.gouv.fr/calcul_impot/2024/simplifie/index.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a:t>La fiscalité du particulier</a:t>
            </a:r>
          </a:p>
        </p:txBody>
      </p:sp>
      <p:sp>
        <p:nvSpPr>
          <p:cNvPr id="3" name="Sous-titre 2"/>
          <p:cNvSpPr>
            <a:spLocks noGrp="1"/>
          </p:cNvSpPr>
          <p:nvPr>
            <p:ph type="subTitle" idx="1"/>
          </p:nvPr>
        </p:nvSpPr>
        <p:spPr/>
        <p:txBody>
          <a:bodyPr rtlCol="0"/>
          <a:lstStyle/>
          <a:p>
            <a:pPr rtl="0"/>
            <a:r>
              <a:rPr lang="fr-FR" dirty="0" err="1"/>
              <a:t>Bachelor</a:t>
            </a:r>
            <a:r>
              <a:rPr lang="fr-FR" dirty="0"/>
              <a:t> 23-24</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Les impôts directs locaux</a:t>
            </a:r>
          </a:p>
        </p:txBody>
      </p:sp>
      <p:sp>
        <p:nvSpPr>
          <p:cNvPr id="14" name="Espace réservé du contenu 13"/>
          <p:cNvSpPr>
            <a:spLocks noGrp="1"/>
          </p:cNvSpPr>
          <p:nvPr>
            <p:ph idx="1"/>
          </p:nvPr>
        </p:nvSpPr>
        <p:spPr>
          <a:xfrm>
            <a:off x="1522413" y="1981200"/>
            <a:ext cx="10548663" cy="4187825"/>
          </a:xfrm>
        </p:spPr>
        <p:txBody>
          <a:bodyPr rtlCol="0">
            <a:normAutofit fontScale="92500"/>
          </a:bodyPr>
          <a:lstStyle/>
          <a:p>
            <a:pPr>
              <a:lnSpc>
                <a:spcPct val="150000"/>
              </a:lnSpc>
            </a:pPr>
            <a:r>
              <a:rPr lang="fr-FR" dirty="0"/>
              <a:t>Les impôts locaux regroupent essentiellement la taxe foncière et la taxe d'habitation sur les résidences secondaires, payées par celui qui possède le logement. </a:t>
            </a:r>
          </a:p>
          <a:p>
            <a:pPr>
              <a:lnSpc>
                <a:spcPct val="150000"/>
              </a:lnSpc>
            </a:pPr>
            <a:r>
              <a:rPr lang="fr-FR" dirty="0"/>
              <a:t>Ces impôts servent à financer le budget des collectivités locales, principalement les communes.</a:t>
            </a:r>
          </a:p>
          <a:p>
            <a:pPr lvl="1">
              <a:lnSpc>
                <a:spcPct val="150000"/>
              </a:lnSpc>
            </a:pPr>
            <a:r>
              <a:rPr lang="fr-FR" sz="1700" dirty="0"/>
              <a:t>Taxe d'habitation sur les résidences secondaires, Taxe foncière sur les propriétés bâties (TFPB), Taxe foncière sur les propriétés non bâties (TFPNB), Taxe annuelle sur les logements vacants (TLV) et taxe d'habitation sur les logements vacants (THLV), Taxe sur la vente de terrains nus rendus constructibles, Taxe ou redevance d'enlèvement des ordures ménagères (TEOM ou REOM)</a:t>
            </a:r>
          </a:p>
          <a:p>
            <a:pPr>
              <a:lnSpc>
                <a:spcPct val="150000"/>
              </a:lnSpc>
            </a:pPr>
            <a:endParaRPr lang="fr-FR" dirty="0"/>
          </a:p>
          <a:p>
            <a:pPr>
              <a:lnSpc>
                <a:spcPct val="150000"/>
              </a:lnSpc>
            </a:pPr>
            <a:endParaRPr lang="fr-FR" dirty="0"/>
          </a:p>
        </p:txBody>
      </p:sp>
    </p:spTree>
    <p:extLst>
      <p:ext uri="{BB962C8B-B14F-4D97-AF65-F5344CB8AC3E}">
        <p14:creationId xmlns:p14="http://schemas.microsoft.com/office/powerpoint/2010/main" val="407328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Les principaux impôts perçus par l’état pour 2023</a:t>
            </a:r>
          </a:p>
        </p:txBody>
      </p:sp>
      <p:sp>
        <p:nvSpPr>
          <p:cNvPr id="14" name="Espace réservé du contenu 13"/>
          <p:cNvSpPr>
            <a:spLocks noGrp="1"/>
          </p:cNvSpPr>
          <p:nvPr>
            <p:ph idx="1"/>
          </p:nvPr>
        </p:nvSpPr>
        <p:spPr/>
        <p:txBody>
          <a:bodyPr rtlCol="0">
            <a:normAutofit/>
          </a:bodyPr>
          <a:lstStyle/>
          <a:p>
            <a:pPr marL="0" lvl="0" indent="0">
              <a:lnSpc>
                <a:spcPct val="150000"/>
              </a:lnSpc>
              <a:buNone/>
            </a:pPr>
            <a:r>
              <a:rPr lang="fr-FR" dirty="0"/>
              <a:t>Taxe sur la valeur ajoutée (TVA) : 102,1 milliards d'euros, soit environ un tiers des recettes fiscales nettes ;</a:t>
            </a:r>
          </a:p>
          <a:p>
            <a:pPr marL="0" lvl="0" indent="0">
              <a:lnSpc>
                <a:spcPct val="150000"/>
              </a:lnSpc>
              <a:buNone/>
            </a:pPr>
            <a:r>
              <a:rPr lang="fr-FR" dirty="0"/>
              <a:t>Impôt sur le revenu : 86,8 milliards d'euros ;</a:t>
            </a:r>
          </a:p>
          <a:p>
            <a:pPr marL="0" lvl="0" indent="0">
              <a:lnSpc>
                <a:spcPct val="150000"/>
              </a:lnSpc>
              <a:buNone/>
            </a:pPr>
            <a:r>
              <a:rPr lang="fr-FR" dirty="0"/>
              <a:t>Impôt sur les sociétés : 58,9 milliards d'euros ;</a:t>
            </a:r>
          </a:p>
          <a:p>
            <a:pPr marL="0" lvl="0" indent="0">
              <a:lnSpc>
                <a:spcPct val="150000"/>
              </a:lnSpc>
              <a:buNone/>
            </a:pPr>
            <a:r>
              <a:rPr lang="fr-FR" dirty="0"/>
              <a:t>Taxe intérieure de consommation sur les produits énergétiques (TICPE) : 17,9 milliards d'euros.</a:t>
            </a:r>
          </a:p>
        </p:txBody>
      </p:sp>
    </p:spTree>
    <p:extLst>
      <p:ext uri="{BB962C8B-B14F-4D97-AF65-F5344CB8AC3E}">
        <p14:creationId xmlns:p14="http://schemas.microsoft.com/office/powerpoint/2010/main" val="57039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Les informations</a:t>
            </a:r>
          </a:p>
        </p:txBody>
      </p:sp>
      <p:sp>
        <p:nvSpPr>
          <p:cNvPr id="14" name="Espace réservé du contenu 13"/>
          <p:cNvSpPr>
            <a:spLocks noGrp="1"/>
          </p:cNvSpPr>
          <p:nvPr>
            <p:ph idx="1"/>
          </p:nvPr>
        </p:nvSpPr>
        <p:spPr/>
        <p:txBody>
          <a:bodyPr rtlCol="0">
            <a:normAutofit/>
          </a:bodyPr>
          <a:lstStyle/>
          <a:p>
            <a:pPr marL="0" lvl="0" indent="0">
              <a:lnSpc>
                <a:spcPct val="150000"/>
              </a:lnSpc>
              <a:buNone/>
            </a:pPr>
            <a:r>
              <a:rPr lang="fr-FR" dirty="0">
                <a:hlinkClick r:id="rId3"/>
              </a:rPr>
              <a:t>https://www.impots.gouv.fr/particulier</a:t>
            </a:r>
            <a:endParaRPr lang="fr-FR" dirty="0"/>
          </a:p>
          <a:p>
            <a:pPr marL="0" lvl="0" indent="0">
              <a:lnSpc>
                <a:spcPct val="150000"/>
              </a:lnSpc>
              <a:buNone/>
            </a:pPr>
            <a:r>
              <a:rPr lang="fr-FR" dirty="0"/>
              <a:t>Pour les simulations : </a:t>
            </a:r>
            <a:r>
              <a:rPr lang="fr-FR" dirty="0">
                <a:hlinkClick r:id="rId4"/>
              </a:rPr>
              <a:t>https://simulateur-ir-ifi.impots.gouv.fr/calcul_impot/2024/simplifie/index.htm</a:t>
            </a:r>
            <a:endParaRPr lang="fr-FR" dirty="0"/>
          </a:p>
          <a:p>
            <a:pPr marL="0" lvl="0" indent="0">
              <a:lnSpc>
                <a:spcPct val="150000"/>
              </a:lnSpc>
              <a:buNone/>
            </a:pPr>
            <a:r>
              <a:rPr lang="fr-FR" dirty="0"/>
              <a:t>Dessine-moi l’éco : Comment  calcule-t-on l'impôt sur le revenu ?</a:t>
            </a:r>
          </a:p>
          <a:p>
            <a:pPr marL="0" lvl="0" indent="0">
              <a:lnSpc>
                <a:spcPct val="150000"/>
              </a:lnSpc>
              <a:buNone/>
            </a:pPr>
            <a:r>
              <a:rPr lang="fr-FR" dirty="0"/>
              <a:t> </a:t>
            </a:r>
          </a:p>
          <a:p>
            <a:pPr marL="0" lvl="0" indent="0">
              <a:lnSpc>
                <a:spcPct val="150000"/>
              </a:lnSpc>
              <a:buNone/>
            </a:pPr>
            <a:endParaRPr lang="fr-FR" dirty="0"/>
          </a:p>
          <a:p>
            <a:pPr marL="0" lvl="0" indent="0">
              <a:lnSpc>
                <a:spcPct val="150000"/>
              </a:lnSpc>
              <a:buNone/>
            </a:pPr>
            <a:endParaRPr lang="fr-FR" dirty="0"/>
          </a:p>
        </p:txBody>
      </p:sp>
    </p:spTree>
    <p:extLst>
      <p:ext uri="{BB962C8B-B14F-4D97-AF65-F5344CB8AC3E}">
        <p14:creationId xmlns:p14="http://schemas.microsoft.com/office/powerpoint/2010/main" val="2025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Les obligations déclaratives </a:t>
            </a:r>
          </a:p>
        </p:txBody>
      </p:sp>
      <p:sp>
        <p:nvSpPr>
          <p:cNvPr id="14" name="Espace réservé du contenu 13"/>
          <p:cNvSpPr>
            <a:spLocks noGrp="1"/>
          </p:cNvSpPr>
          <p:nvPr>
            <p:ph idx="1"/>
          </p:nvPr>
        </p:nvSpPr>
        <p:spPr/>
        <p:txBody>
          <a:bodyPr rtlCol="0">
            <a:normAutofit/>
          </a:bodyPr>
          <a:lstStyle/>
          <a:p>
            <a:pPr marL="0" lvl="0" indent="0">
              <a:lnSpc>
                <a:spcPct val="150000"/>
              </a:lnSpc>
              <a:buNone/>
            </a:pPr>
            <a:r>
              <a:rPr lang="fr-FR" dirty="0"/>
              <a:t>« La 2042 »</a:t>
            </a:r>
          </a:p>
          <a:p>
            <a:pPr marL="0" lvl="0" indent="0">
              <a:lnSpc>
                <a:spcPct val="150000"/>
              </a:lnSpc>
              <a:buNone/>
            </a:pPr>
            <a:r>
              <a:rPr lang="fr-FR" dirty="0"/>
              <a:t>« La 2044 »</a:t>
            </a:r>
          </a:p>
          <a:p>
            <a:pPr marL="0" lvl="0" indent="0">
              <a:lnSpc>
                <a:spcPct val="150000"/>
              </a:lnSpc>
              <a:buNone/>
            </a:pPr>
            <a:endParaRPr lang="fr-FR" dirty="0"/>
          </a:p>
          <a:p>
            <a:pPr marL="0" lvl="0" indent="0">
              <a:lnSpc>
                <a:spcPct val="150000"/>
              </a:lnSpc>
              <a:buNone/>
            </a:pPr>
            <a:endParaRPr lang="fr-FR" dirty="0"/>
          </a:p>
        </p:txBody>
      </p:sp>
    </p:spTree>
    <p:extLst>
      <p:ext uri="{BB962C8B-B14F-4D97-AF65-F5344CB8AC3E}">
        <p14:creationId xmlns:p14="http://schemas.microsoft.com/office/powerpoint/2010/main" val="301448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 foyer fiscal</a:t>
            </a:r>
          </a:p>
        </p:txBody>
      </p:sp>
      <p:sp>
        <p:nvSpPr>
          <p:cNvPr id="14" name="Espace réservé du contenu 13"/>
          <p:cNvSpPr>
            <a:spLocks noGrp="1"/>
          </p:cNvSpPr>
          <p:nvPr>
            <p:ph idx="1"/>
          </p:nvPr>
        </p:nvSpPr>
        <p:spPr/>
        <p:txBody>
          <a:bodyPr rtlCol="0">
            <a:normAutofit/>
          </a:bodyPr>
          <a:lstStyle/>
          <a:p>
            <a:pPr marL="0" lvl="0" indent="0">
              <a:lnSpc>
                <a:spcPct val="150000"/>
              </a:lnSpc>
              <a:buNone/>
            </a:pPr>
            <a:r>
              <a:rPr lang="fr-FR" dirty="0"/>
              <a:t>Une seule déclaration de revenu par foyer fiscal</a:t>
            </a:r>
          </a:p>
          <a:p>
            <a:pPr marL="0" lvl="0" indent="0">
              <a:lnSpc>
                <a:spcPct val="150000"/>
              </a:lnSpc>
              <a:buNone/>
            </a:pPr>
            <a:r>
              <a:rPr lang="fr-FR" dirty="0"/>
              <a:t>Le foyer fiscal désigne l’ensemble des pers d’un foyer faisant l’objet d’une même déclaration d’impôt.</a:t>
            </a:r>
          </a:p>
          <a:p>
            <a:pPr marL="0" lvl="0" indent="0">
              <a:lnSpc>
                <a:spcPct val="150000"/>
              </a:lnSpc>
              <a:buNone/>
            </a:pPr>
            <a:r>
              <a:rPr lang="fr-FR" dirty="0"/>
              <a:t>Une habitation peut abriter plusieurs foyers fiscaux : le concubinage ou la colocation</a:t>
            </a:r>
          </a:p>
          <a:p>
            <a:pPr marL="0" lvl="0" indent="0">
              <a:lnSpc>
                <a:spcPct val="150000"/>
              </a:lnSpc>
              <a:buNone/>
            </a:pPr>
            <a:endParaRPr lang="fr-FR" dirty="0"/>
          </a:p>
          <a:p>
            <a:pPr marL="0" lvl="0" indent="0">
              <a:lnSpc>
                <a:spcPct val="150000"/>
              </a:lnSpc>
              <a:buNone/>
            </a:pPr>
            <a:endParaRPr lang="fr-FR" dirty="0"/>
          </a:p>
        </p:txBody>
      </p:sp>
    </p:spTree>
    <p:extLst>
      <p:ext uri="{BB962C8B-B14F-4D97-AF65-F5344CB8AC3E}">
        <p14:creationId xmlns:p14="http://schemas.microsoft.com/office/powerpoint/2010/main" val="16302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Les étapes du calcul</a:t>
            </a:r>
          </a:p>
        </p:txBody>
      </p:sp>
      <p:sp>
        <p:nvSpPr>
          <p:cNvPr id="14" name="Espace réservé du contenu 13"/>
          <p:cNvSpPr>
            <a:spLocks noGrp="1"/>
          </p:cNvSpPr>
          <p:nvPr>
            <p:ph idx="1"/>
          </p:nvPr>
        </p:nvSpPr>
        <p:spPr/>
        <p:txBody>
          <a:bodyPr rtlCol="0">
            <a:normAutofit/>
          </a:bodyPr>
          <a:lstStyle/>
          <a:p>
            <a:pPr marL="0" lvl="0" indent="0">
              <a:lnSpc>
                <a:spcPct val="150000"/>
              </a:lnSpc>
              <a:buNone/>
            </a:pPr>
            <a:endParaRPr lang="fr-FR" dirty="0"/>
          </a:p>
          <a:p>
            <a:pPr marL="0" lvl="0" indent="0">
              <a:lnSpc>
                <a:spcPct val="150000"/>
              </a:lnSpc>
              <a:buNone/>
            </a:pPr>
            <a:endParaRPr lang="fr-FR" dirty="0"/>
          </a:p>
        </p:txBody>
      </p:sp>
      <p:pic>
        <p:nvPicPr>
          <p:cNvPr id="2" name="Image 1"/>
          <p:cNvPicPr>
            <a:picLocks noChangeAspect="1"/>
          </p:cNvPicPr>
          <p:nvPr/>
        </p:nvPicPr>
        <p:blipFill>
          <a:blip r:embed="rId3"/>
          <a:stretch>
            <a:fillRect/>
          </a:stretch>
        </p:blipFill>
        <p:spPr>
          <a:xfrm>
            <a:off x="5878388" y="44624"/>
            <a:ext cx="4714875" cy="6600825"/>
          </a:xfrm>
          <a:prstGeom prst="rect">
            <a:avLst/>
          </a:prstGeom>
        </p:spPr>
      </p:pic>
      <p:sp>
        <p:nvSpPr>
          <p:cNvPr id="3" name="ZoneTexte 2"/>
          <p:cNvSpPr txBox="1"/>
          <p:nvPr/>
        </p:nvSpPr>
        <p:spPr>
          <a:xfrm>
            <a:off x="1522413" y="1981200"/>
            <a:ext cx="3816424" cy="3539430"/>
          </a:xfrm>
          <a:prstGeom prst="rect">
            <a:avLst/>
          </a:prstGeom>
          <a:noFill/>
        </p:spPr>
        <p:txBody>
          <a:bodyPr wrap="square" rtlCol="0">
            <a:spAutoFit/>
          </a:bodyPr>
          <a:lstStyle/>
          <a:p>
            <a:r>
              <a:rPr lang="fr-FR" sz="1600" dirty="0"/>
              <a:t>Zoom sur le </a:t>
            </a:r>
            <a:r>
              <a:rPr lang="fr-FR" sz="1600" b="1" dirty="0"/>
              <a:t>RFR</a:t>
            </a:r>
            <a:r>
              <a:rPr lang="fr-FR" sz="1600" dirty="0"/>
              <a:t> Revenu fiscal de référence</a:t>
            </a:r>
          </a:p>
          <a:p>
            <a:r>
              <a:rPr lang="fr-FR" sz="1600" dirty="0"/>
              <a:t>Calculé par l'administration fiscale à partir du revenu net imposable en rajoutant certains éléments : </a:t>
            </a:r>
          </a:p>
          <a:p>
            <a:r>
              <a:rPr lang="fr-FR" sz="1600" dirty="0"/>
              <a:t>- Certains revenus soumis à un prélèvement libératoire (par ex, revenus des capitaux mobiliers)</a:t>
            </a:r>
          </a:p>
          <a:p>
            <a:r>
              <a:rPr lang="fr-FR" sz="1600" dirty="0"/>
              <a:t>- Certains abattements: abattement de 40% sur les dividendes</a:t>
            </a:r>
          </a:p>
          <a:p>
            <a:r>
              <a:rPr lang="fr-FR" sz="1600" dirty="0"/>
              <a:t>- Certaines charges déductibles du revenu (par ex, cotisations et primes d'épargne-retraite déduites du revenu global)</a:t>
            </a:r>
          </a:p>
          <a:p>
            <a:r>
              <a:rPr lang="fr-FR" sz="1600" dirty="0"/>
              <a:t>- Les plus-values immobilières taxables</a:t>
            </a:r>
          </a:p>
        </p:txBody>
      </p:sp>
    </p:spTree>
    <p:extLst>
      <p:ext uri="{BB962C8B-B14F-4D97-AF65-F5344CB8AC3E}">
        <p14:creationId xmlns:p14="http://schemas.microsoft.com/office/powerpoint/2010/main" val="266070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5 étapes</a:t>
            </a:r>
          </a:p>
        </p:txBody>
      </p:sp>
      <p:sp>
        <p:nvSpPr>
          <p:cNvPr id="3" name="Espace réservé du contenu 2"/>
          <p:cNvSpPr>
            <a:spLocks noGrp="1"/>
          </p:cNvSpPr>
          <p:nvPr>
            <p:ph idx="1"/>
          </p:nvPr>
        </p:nvSpPr>
        <p:spPr>
          <a:xfrm>
            <a:off x="1522413" y="1981200"/>
            <a:ext cx="10476655" cy="4616152"/>
          </a:xfrm>
        </p:spPr>
        <p:txBody>
          <a:bodyPr>
            <a:normAutofit fontScale="85000" lnSpcReduction="20000"/>
          </a:bodyPr>
          <a:lstStyle/>
          <a:p>
            <a:pPr marL="0" indent="0">
              <a:lnSpc>
                <a:spcPct val="110000"/>
              </a:lnSpc>
              <a:buNone/>
            </a:pPr>
            <a:r>
              <a:rPr lang="fr-FR" dirty="0"/>
              <a:t>1-Détermination du Revenu Brut global : ce revenu s’obtient en additionnant les revenus d’activités nets perçus au cours de l’année, et les revenus des autres catégories (revenus fonciers, mobiliers,…)</a:t>
            </a:r>
          </a:p>
          <a:p>
            <a:pPr marL="0" indent="0">
              <a:lnSpc>
                <a:spcPct val="110000"/>
              </a:lnSpc>
              <a:buNone/>
            </a:pPr>
            <a:r>
              <a:rPr lang="fr-FR" dirty="0"/>
              <a:t>2 – Détermination du Revenu Net global : ce revenu s’obtient en déduisant du revenu brut global les charges ouvrant droit à déduction.</a:t>
            </a:r>
          </a:p>
          <a:p>
            <a:pPr marL="0" indent="0">
              <a:lnSpc>
                <a:spcPct val="110000"/>
              </a:lnSpc>
              <a:buNone/>
            </a:pPr>
            <a:r>
              <a:rPr lang="fr-FR" dirty="0"/>
              <a:t>3 – Détermination du Revenu Net Imposable : cette étape consiste à appliquer les abattements.</a:t>
            </a:r>
          </a:p>
          <a:p>
            <a:pPr marL="0" indent="0">
              <a:lnSpc>
                <a:spcPct val="110000"/>
              </a:lnSpc>
              <a:buNone/>
            </a:pPr>
            <a:r>
              <a:rPr lang="fr-FR" dirty="0"/>
              <a:t>4 – Détermination de l’Impôt Brut : il suffit d’appliquer au revenu net imposable le quotient familial et de soumettre le résultat au barème progressif de l’impôt sur le revenu.</a:t>
            </a:r>
          </a:p>
          <a:p>
            <a:pPr marL="0" indent="0">
              <a:lnSpc>
                <a:spcPct val="110000"/>
              </a:lnSpc>
              <a:buNone/>
            </a:pPr>
            <a:r>
              <a:rPr lang="fr-FR" dirty="0"/>
              <a:t>5 – Impôt Net à payer : pour déterminer le montant que le contribuable va devoir régler, il faut appliquer les décotes, réductions et crédits d’impôt dont bénéficie le contribuable. </a:t>
            </a:r>
          </a:p>
          <a:p>
            <a:pPr marL="0" indent="0">
              <a:lnSpc>
                <a:spcPct val="110000"/>
              </a:lnSpc>
              <a:buNone/>
            </a:pPr>
            <a:r>
              <a:rPr lang="fr-FR" dirty="0"/>
              <a:t>Ensuite, il faut ajouter l’impôt forfaitaire relatif aux revenus mobiliers, les éventuelles reprises des crédits ou réductions d’impôt et enfin soustraite les avoirs fiscaux.</a:t>
            </a:r>
          </a:p>
        </p:txBody>
      </p:sp>
    </p:spTree>
    <p:extLst>
      <p:ext uri="{BB962C8B-B14F-4D97-AF65-F5344CB8AC3E}">
        <p14:creationId xmlns:p14="http://schemas.microsoft.com/office/powerpoint/2010/main" val="191046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première étape : Détermination du Revenu Brut global </a:t>
            </a:r>
          </a:p>
        </p:txBody>
      </p:sp>
      <p:sp>
        <p:nvSpPr>
          <p:cNvPr id="3" name="Espace réservé du contenu 2"/>
          <p:cNvSpPr>
            <a:spLocks noGrp="1"/>
          </p:cNvSpPr>
          <p:nvPr>
            <p:ph idx="1"/>
          </p:nvPr>
        </p:nvSpPr>
        <p:spPr>
          <a:xfrm>
            <a:off x="1522413" y="1981200"/>
            <a:ext cx="10476655" cy="4616152"/>
          </a:xfrm>
        </p:spPr>
        <p:txBody>
          <a:bodyPr>
            <a:normAutofit fontScale="70000" lnSpcReduction="20000"/>
          </a:bodyPr>
          <a:lstStyle/>
          <a:p>
            <a:pPr marL="0" indent="0">
              <a:lnSpc>
                <a:spcPct val="110000"/>
              </a:lnSpc>
              <a:buNone/>
            </a:pPr>
            <a:r>
              <a:rPr lang="fr-FR" dirty="0"/>
              <a:t>La déclaration de revenus se décompose en 8 revenus catégoriels : </a:t>
            </a:r>
          </a:p>
          <a:p>
            <a:pPr>
              <a:lnSpc>
                <a:spcPct val="110000"/>
              </a:lnSpc>
            </a:pPr>
            <a:r>
              <a:rPr lang="fr-FR" dirty="0"/>
              <a:t>Traitements et salaires, </a:t>
            </a:r>
          </a:p>
          <a:p>
            <a:pPr>
              <a:lnSpc>
                <a:spcPct val="110000"/>
              </a:lnSpc>
            </a:pPr>
            <a:r>
              <a:rPr lang="fr-FR" dirty="0"/>
              <a:t>Pensions et rentes viagères</a:t>
            </a:r>
          </a:p>
          <a:p>
            <a:pPr>
              <a:lnSpc>
                <a:spcPct val="110000"/>
              </a:lnSpc>
            </a:pPr>
            <a:r>
              <a:rPr lang="fr-FR" dirty="0"/>
              <a:t>Revenus fonciers</a:t>
            </a:r>
          </a:p>
          <a:p>
            <a:pPr>
              <a:lnSpc>
                <a:spcPct val="110000"/>
              </a:lnSpc>
            </a:pPr>
            <a:r>
              <a:rPr lang="fr-FR" dirty="0"/>
              <a:t>Revenus mobiliers</a:t>
            </a:r>
          </a:p>
          <a:p>
            <a:pPr>
              <a:lnSpc>
                <a:spcPct val="110000"/>
              </a:lnSpc>
            </a:pPr>
            <a:r>
              <a:rPr lang="fr-FR" dirty="0"/>
              <a:t>Plus-values et gains divers</a:t>
            </a:r>
          </a:p>
          <a:p>
            <a:pPr>
              <a:lnSpc>
                <a:spcPct val="110000"/>
              </a:lnSpc>
            </a:pPr>
            <a:r>
              <a:rPr lang="fr-FR" dirty="0"/>
              <a:t>Rémunération des dirigeants de société</a:t>
            </a:r>
          </a:p>
          <a:p>
            <a:pPr>
              <a:lnSpc>
                <a:spcPct val="110000"/>
              </a:lnSpc>
            </a:pPr>
            <a:r>
              <a:rPr lang="fr-FR" dirty="0"/>
              <a:t>Bénéfices industriels et commerciaux</a:t>
            </a:r>
          </a:p>
          <a:p>
            <a:pPr>
              <a:lnSpc>
                <a:spcPct val="110000"/>
              </a:lnSpc>
            </a:pPr>
            <a:r>
              <a:rPr lang="fr-FR" dirty="0"/>
              <a:t>Bénéfices non commerciaux</a:t>
            </a:r>
          </a:p>
          <a:p>
            <a:pPr>
              <a:lnSpc>
                <a:spcPct val="110000"/>
              </a:lnSpc>
            </a:pPr>
            <a:r>
              <a:rPr lang="fr-FR" dirty="0"/>
              <a:t>Bénéfices agricoles</a:t>
            </a:r>
          </a:p>
        </p:txBody>
      </p:sp>
    </p:spTree>
    <p:extLst>
      <p:ext uri="{BB962C8B-B14F-4D97-AF65-F5344CB8AC3E}">
        <p14:creationId xmlns:p14="http://schemas.microsoft.com/office/powerpoint/2010/main" val="380023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2</a:t>
            </a:r>
            <a:r>
              <a:rPr lang="fr-FR" baseline="30000" dirty="0"/>
              <a:t>ème</a:t>
            </a:r>
            <a:r>
              <a:rPr lang="fr-FR" dirty="0"/>
              <a:t> étape : Détermination du Revenu Net global </a:t>
            </a:r>
          </a:p>
        </p:txBody>
      </p:sp>
      <p:sp>
        <p:nvSpPr>
          <p:cNvPr id="3" name="Espace réservé du contenu 2"/>
          <p:cNvSpPr>
            <a:spLocks noGrp="1"/>
          </p:cNvSpPr>
          <p:nvPr>
            <p:ph idx="1"/>
          </p:nvPr>
        </p:nvSpPr>
        <p:spPr>
          <a:xfrm>
            <a:off x="1522413" y="1981200"/>
            <a:ext cx="10476655" cy="4616152"/>
          </a:xfrm>
        </p:spPr>
        <p:txBody>
          <a:bodyPr>
            <a:normAutofit fontScale="77500" lnSpcReduction="20000"/>
          </a:bodyPr>
          <a:lstStyle/>
          <a:p>
            <a:pPr marL="0" indent="0">
              <a:lnSpc>
                <a:spcPct val="110000"/>
              </a:lnSpc>
              <a:buNone/>
            </a:pPr>
            <a:r>
              <a:rPr lang="fr-FR" dirty="0"/>
              <a:t>La détermination du revenu net global :</a:t>
            </a:r>
          </a:p>
          <a:p>
            <a:pPr marL="0" indent="0">
              <a:lnSpc>
                <a:spcPct val="110000"/>
              </a:lnSpc>
              <a:buNone/>
            </a:pPr>
            <a:r>
              <a:rPr lang="fr-FR" dirty="0"/>
              <a:t>Déduction du revenu brut global </a:t>
            </a:r>
          </a:p>
          <a:p>
            <a:pPr>
              <a:lnSpc>
                <a:spcPct val="110000"/>
              </a:lnSpc>
            </a:pPr>
            <a:r>
              <a:rPr lang="fr-FR" dirty="0"/>
              <a:t>les sommes versées sur un contrat épargne-retraite type PERP, contrat MADELIN, PER</a:t>
            </a:r>
          </a:p>
          <a:p>
            <a:pPr>
              <a:lnSpc>
                <a:spcPct val="110000"/>
              </a:lnSpc>
            </a:pPr>
            <a:r>
              <a:rPr lang="fr-FR" dirty="0"/>
              <a:t>les déficits catégoriels reportables sur le revenu global (déficit foncier, BIC,…)</a:t>
            </a:r>
          </a:p>
          <a:p>
            <a:pPr>
              <a:lnSpc>
                <a:spcPct val="110000"/>
              </a:lnSpc>
            </a:pPr>
            <a:r>
              <a:rPr lang="fr-FR" dirty="0"/>
              <a:t>La CSG déductible sur les revenus du patrimoine</a:t>
            </a:r>
          </a:p>
          <a:p>
            <a:pPr>
              <a:lnSpc>
                <a:spcPct val="110000"/>
              </a:lnSpc>
            </a:pPr>
            <a:r>
              <a:rPr lang="fr-FR" dirty="0"/>
              <a:t>Les pensions alimentaires (pensions alimentaires aux descendants dans la limite de 5 888 euros par enfant, pensions alimentaires aux ascendants) </a:t>
            </a:r>
            <a:r>
              <a:rPr lang="fr-FR" sz="2300" dirty="0"/>
              <a:t>En cas de garde alternée à la suite d'un divorce ou d'une séparation, pas possibilité de déduire de pension, car majoration du nombre de parts</a:t>
            </a:r>
          </a:p>
          <a:p>
            <a:pPr>
              <a:lnSpc>
                <a:spcPct val="110000"/>
              </a:lnSpc>
            </a:pPr>
            <a:r>
              <a:rPr lang="fr-FR" dirty="0"/>
              <a:t>Les dépenses de grosses réparations effectuées par le nu-propriétaire</a:t>
            </a:r>
          </a:p>
          <a:p>
            <a:pPr>
              <a:lnSpc>
                <a:spcPct val="110000"/>
              </a:lnSpc>
            </a:pPr>
            <a:r>
              <a:rPr lang="fr-FR" dirty="0"/>
              <a:t>Les frais d’accueil d’une personne âgée de plus de 75 ans autre qu’un ascendant…</a:t>
            </a:r>
          </a:p>
        </p:txBody>
      </p:sp>
    </p:spTree>
    <p:extLst>
      <p:ext uri="{BB962C8B-B14F-4D97-AF65-F5344CB8AC3E}">
        <p14:creationId xmlns:p14="http://schemas.microsoft.com/office/powerpoint/2010/main" val="242546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3</a:t>
            </a:r>
            <a:r>
              <a:rPr lang="fr-FR" baseline="30000" dirty="0"/>
              <a:t>ème</a:t>
            </a:r>
            <a:r>
              <a:rPr lang="fr-FR" dirty="0"/>
              <a:t> étape : Détermination du Revenu Net Imposable </a:t>
            </a:r>
          </a:p>
        </p:txBody>
      </p:sp>
      <p:sp>
        <p:nvSpPr>
          <p:cNvPr id="3" name="Espace réservé du contenu 2"/>
          <p:cNvSpPr>
            <a:spLocks noGrp="1"/>
          </p:cNvSpPr>
          <p:nvPr>
            <p:ph idx="1"/>
          </p:nvPr>
        </p:nvSpPr>
        <p:spPr>
          <a:xfrm>
            <a:off x="1522413" y="1981200"/>
            <a:ext cx="10476655" cy="4616152"/>
          </a:xfrm>
        </p:spPr>
        <p:txBody>
          <a:bodyPr>
            <a:normAutofit/>
          </a:bodyPr>
          <a:lstStyle/>
          <a:p>
            <a:pPr marL="0" indent="0">
              <a:lnSpc>
                <a:spcPct val="110000"/>
              </a:lnSpc>
              <a:buNone/>
            </a:pPr>
            <a:r>
              <a:rPr lang="fr-FR" dirty="0"/>
              <a:t>L’abattement s’applique avant le calcul de l’impôt et vise à diminuer le revenu imposable :</a:t>
            </a:r>
          </a:p>
          <a:p>
            <a:pPr>
              <a:lnSpc>
                <a:spcPct val="110000"/>
              </a:lnSpc>
            </a:pPr>
            <a:r>
              <a:rPr lang="fr-FR" dirty="0"/>
              <a:t>Abattement pour frais professionnels : 10% à appliquer sur les salaires perçus (ou option pour les frais réels)</a:t>
            </a:r>
          </a:p>
          <a:p>
            <a:pPr>
              <a:lnSpc>
                <a:spcPct val="110000"/>
              </a:lnSpc>
            </a:pPr>
            <a:r>
              <a:rPr lang="fr-FR" dirty="0"/>
              <a:t>Abattement pour personne âgée ou invalide de plus de 65 ans</a:t>
            </a:r>
          </a:p>
          <a:p>
            <a:pPr marL="0" indent="0">
              <a:lnSpc>
                <a:spcPct val="110000"/>
              </a:lnSpc>
              <a:buNone/>
            </a:pPr>
            <a:r>
              <a:rPr lang="fr-FR" dirty="0"/>
              <a:t>	2 442 euros pour les revenus inférieurs à 15 300 euros,</a:t>
            </a:r>
          </a:p>
          <a:p>
            <a:pPr marL="0" indent="0">
              <a:lnSpc>
                <a:spcPct val="110000"/>
              </a:lnSpc>
              <a:buNone/>
            </a:pPr>
            <a:r>
              <a:rPr lang="fr-FR" dirty="0"/>
              <a:t>	1 221 euros pour les revenus inférieurs à 24 640 euros</a:t>
            </a:r>
          </a:p>
        </p:txBody>
      </p:sp>
    </p:spTree>
    <p:extLst>
      <p:ext uri="{BB962C8B-B14F-4D97-AF65-F5344CB8AC3E}">
        <p14:creationId xmlns:p14="http://schemas.microsoft.com/office/powerpoint/2010/main" val="33561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 module </a:t>
            </a:r>
          </a:p>
        </p:txBody>
      </p:sp>
      <p:sp>
        <p:nvSpPr>
          <p:cNvPr id="14" name="Espace réservé du contenu 13"/>
          <p:cNvSpPr>
            <a:spLocks noGrp="1"/>
          </p:cNvSpPr>
          <p:nvPr>
            <p:ph idx="1"/>
          </p:nvPr>
        </p:nvSpPr>
        <p:spPr/>
        <p:txBody>
          <a:bodyPr rtlCol="0">
            <a:normAutofit fontScale="70000" lnSpcReduction="20000"/>
          </a:bodyPr>
          <a:lstStyle/>
          <a:p>
            <a:pPr marL="0" lvl="0" indent="0">
              <a:lnSpc>
                <a:spcPct val="150000"/>
              </a:lnSpc>
              <a:buNone/>
            </a:pPr>
            <a:r>
              <a:rPr lang="fr-FR" dirty="0"/>
              <a:t>14h</a:t>
            </a:r>
          </a:p>
          <a:p>
            <a:pPr>
              <a:lnSpc>
                <a:spcPct val="110000"/>
              </a:lnSpc>
            </a:pPr>
            <a:r>
              <a:rPr lang="fr-FR" dirty="0"/>
              <a:t>Comprendre l'essentiel de la fiscalité des revenus</a:t>
            </a:r>
          </a:p>
          <a:p>
            <a:pPr>
              <a:lnSpc>
                <a:spcPct val="110000"/>
              </a:lnSpc>
            </a:pPr>
            <a:r>
              <a:rPr lang="fr-FR" dirty="0"/>
              <a:t>être capable d'expliquer à un client les modalités de déclaration IR (revenu et plus-values) et IFI</a:t>
            </a:r>
          </a:p>
          <a:p>
            <a:pPr>
              <a:lnSpc>
                <a:spcPct val="110000"/>
              </a:lnSpc>
            </a:pPr>
            <a:r>
              <a:rPr lang="fr-FR" dirty="0"/>
              <a:t>Analyser concrètement le lien entre revenu et patrimoine</a:t>
            </a:r>
          </a:p>
          <a:p>
            <a:pPr marL="0" indent="0">
              <a:lnSpc>
                <a:spcPct val="110000"/>
              </a:lnSpc>
              <a:buNone/>
            </a:pPr>
            <a:r>
              <a:rPr lang="fr-FR" dirty="0"/>
              <a:t>L’alternant doit être capable de :</a:t>
            </a:r>
          </a:p>
          <a:p>
            <a:pPr>
              <a:lnSpc>
                <a:spcPct val="110000"/>
              </a:lnSpc>
            </a:pPr>
            <a:r>
              <a:rPr lang="fr-FR" dirty="0"/>
              <a:t>Faire des recherches dans la documentation fiscale disponible pour trouver les bonnes solutions et conseils de base à donner</a:t>
            </a:r>
          </a:p>
          <a:p>
            <a:pPr>
              <a:lnSpc>
                <a:spcPct val="110000"/>
              </a:lnSpc>
            </a:pPr>
            <a:r>
              <a:rPr lang="fr-FR" dirty="0"/>
              <a:t>Faire la déclaration fiscale IR et IFI d'un client aux revenus et au patrimoine conséquents</a:t>
            </a:r>
          </a:p>
          <a:p>
            <a:pPr>
              <a:lnSpc>
                <a:spcPct val="110000"/>
              </a:lnSpc>
            </a:pPr>
            <a:r>
              <a:rPr lang="fr-FR" dirty="0"/>
              <a:t>Mesurer en termes d'économie fiscale l'intérêt des réductions d'impôt IR et IFI </a:t>
            </a:r>
          </a:p>
          <a:p>
            <a:pPr marL="0" indent="0">
              <a:lnSpc>
                <a:spcPct val="150000"/>
              </a:lnSpc>
              <a:buNone/>
            </a:pPr>
            <a:endParaRPr lang="fr-FR" dirty="0"/>
          </a:p>
          <a:p>
            <a:pPr marL="0" indent="0">
              <a:lnSpc>
                <a:spcPct val="150000"/>
              </a:lnSpc>
              <a:buNone/>
            </a:pPr>
            <a:endParaRPr lang="fr-FR" dirty="0"/>
          </a:p>
        </p:txBody>
      </p:sp>
    </p:spTree>
    <p:extLst>
      <p:ext uri="{BB962C8B-B14F-4D97-AF65-F5344CB8AC3E}">
        <p14:creationId xmlns:p14="http://schemas.microsoft.com/office/powerpoint/2010/main" val="6265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3</a:t>
            </a:r>
            <a:r>
              <a:rPr lang="fr-FR" baseline="30000" dirty="0"/>
              <a:t>ème</a:t>
            </a:r>
            <a:r>
              <a:rPr lang="fr-FR" dirty="0"/>
              <a:t> étape zoom sur les frais professionnels</a:t>
            </a:r>
          </a:p>
        </p:txBody>
      </p:sp>
      <p:sp>
        <p:nvSpPr>
          <p:cNvPr id="3" name="Espace réservé du contenu 2"/>
          <p:cNvSpPr>
            <a:spLocks noGrp="1"/>
          </p:cNvSpPr>
          <p:nvPr>
            <p:ph idx="1"/>
          </p:nvPr>
        </p:nvSpPr>
        <p:spPr>
          <a:xfrm>
            <a:off x="1522413" y="1981200"/>
            <a:ext cx="10476655" cy="4616152"/>
          </a:xfrm>
        </p:spPr>
        <p:txBody>
          <a:bodyPr>
            <a:normAutofit fontScale="85000" lnSpcReduction="20000"/>
          </a:bodyPr>
          <a:lstStyle/>
          <a:p>
            <a:pPr marL="0" indent="0">
              <a:lnSpc>
                <a:spcPct val="110000"/>
              </a:lnSpc>
              <a:buNone/>
            </a:pPr>
            <a:r>
              <a:rPr lang="fr-FR" dirty="0"/>
              <a:t>Frais professionnels : forfait ou frais réels (déduction) </a:t>
            </a:r>
          </a:p>
          <a:p>
            <a:pPr marL="0" indent="0">
              <a:lnSpc>
                <a:spcPct val="110000"/>
              </a:lnSpc>
              <a:buNone/>
            </a:pPr>
            <a:r>
              <a:rPr lang="fr-FR" dirty="0"/>
              <a:t>Une déduction forfaitaire de 10 % est automatiquement calculée sur le salaire pour tenir compte des dépenses professionnelles courantes liées à l’emploi.</a:t>
            </a:r>
          </a:p>
          <a:p>
            <a:pPr marL="0" indent="0">
              <a:lnSpc>
                <a:spcPct val="110000"/>
              </a:lnSpc>
              <a:buNone/>
            </a:pPr>
            <a:r>
              <a:rPr lang="fr-FR" dirty="0"/>
              <a:t>Les principales dépenses professionnelles courantes sont les suivantes :</a:t>
            </a:r>
          </a:p>
          <a:p>
            <a:pPr>
              <a:lnSpc>
                <a:spcPct val="110000"/>
              </a:lnSpc>
            </a:pPr>
            <a:r>
              <a:rPr lang="fr-FR" dirty="0"/>
              <a:t>Frais de déplacement du domicile au lieu de travail</a:t>
            </a:r>
          </a:p>
          <a:p>
            <a:pPr>
              <a:lnSpc>
                <a:spcPct val="110000"/>
              </a:lnSpc>
            </a:pPr>
            <a:r>
              <a:rPr lang="fr-FR" dirty="0"/>
              <a:t>Frais de restauration sur lieu de travail</a:t>
            </a:r>
          </a:p>
          <a:p>
            <a:pPr>
              <a:lnSpc>
                <a:spcPct val="110000"/>
              </a:lnSpc>
            </a:pPr>
            <a:r>
              <a:rPr lang="fr-FR" dirty="0"/>
              <a:t>Frais de documentation et de mise à jour des connaissances professionnelles</a:t>
            </a:r>
          </a:p>
          <a:p>
            <a:pPr marL="0" indent="0">
              <a:lnSpc>
                <a:spcPct val="110000"/>
              </a:lnSpc>
              <a:buNone/>
            </a:pPr>
            <a:r>
              <a:rPr lang="fr-FR" dirty="0"/>
              <a:t>La déduction mini 448 € pour chaque membre du foyer fiscal, déduction maxi 12 829 € pour chaque membre du foyer.</a:t>
            </a:r>
          </a:p>
          <a:p>
            <a:pPr marL="0" indent="0">
              <a:lnSpc>
                <a:spcPct val="110000"/>
              </a:lnSpc>
              <a:buNone/>
            </a:pPr>
            <a:r>
              <a:rPr lang="fr-FR" dirty="0"/>
              <a:t>L'administration applique automatiquement la déduction forfaitaire de 10 % sur vos salaires.</a:t>
            </a:r>
          </a:p>
        </p:txBody>
      </p:sp>
    </p:spTree>
    <p:extLst>
      <p:ext uri="{BB962C8B-B14F-4D97-AF65-F5344CB8AC3E}">
        <p14:creationId xmlns:p14="http://schemas.microsoft.com/office/powerpoint/2010/main" val="344120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4</a:t>
            </a:r>
            <a:r>
              <a:rPr lang="fr-FR" baseline="30000" dirty="0"/>
              <a:t>ème</a:t>
            </a:r>
            <a:r>
              <a:rPr lang="fr-FR" dirty="0"/>
              <a:t> étape : Détermination de l’Impôt Brut </a:t>
            </a:r>
          </a:p>
        </p:txBody>
      </p:sp>
      <p:sp>
        <p:nvSpPr>
          <p:cNvPr id="3" name="Espace réservé du contenu 2"/>
          <p:cNvSpPr>
            <a:spLocks noGrp="1"/>
          </p:cNvSpPr>
          <p:nvPr>
            <p:ph idx="1"/>
          </p:nvPr>
        </p:nvSpPr>
        <p:spPr>
          <a:xfrm>
            <a:off x="1522413" y="1981200"/>
            <a:ext cx="10476655" cy="4616152"/>
          </a:xfrm>
        </p:spPr>
        <p:txBody>
          <a:bodyPr>
            <a:normAutofit/>
          </a:bodyPr>
          <a:lstStyle/>
          <a:p>
            <a:pPr marL="0" indent="0">
              <a:lnSpc>
                <a:spcPct val="110000"/>
              </a:lnSpc>
              <a:buNone/>
            </a:pPr>
            <a:r>
              <a:rPr lang="fr-FR" dirty="0"/>
              <a:t>Le quotient familial est utilisé dans le calcul de l’impôt sur le revenu. </a:t>
            </a:r>
          </a:p>
          <a:p>
            <a:pPr marL="0" indent="0">
              <a:lnSpc>
                <a:spcPct val="110000"/>
              </a:lnSpc>
              <a:buNone/>
            </a:pPr>
            <a:r>
              <a:rPr lang="fr-FR" dirty="0"/>
              <a:t>Il s’obtient en divisant le montant du revenu global soumis au barème de l’impôt sur le revenu par le nombre de parts fiscales du ménage.</a:t>
            </a:r>
          </a:p>
          <a:p>
            <a:pPr marL="0" indent="0">
              <a:lnSpc>
                <a:spcPct val="110000"/>
              </a:lnSpc>
              <a:buNone/>
            </a:pPr>
            <a:r>
              <a:rPr lang="fr-FR" dirty="0"/>
              <a:t>Quotient familial = Revenu net imposable / nombre de parts fiscales.</a:t>
            </a:r>
          </a:p>
          <a:p>
            <a:pPr marL="0" indent="0">
              <a:lnSpc>
                <a:spcPct val="110000"/>
              </a:lnSpc>
              <a:buNone/>
            </a:pPr>
            <a:r>
              <a:rPr lang="fr-FR" b="1" dirty="0"/>
              <a:t>Le résultat ainsi obtenu est ensuite soumis au barème progressif de l'impôt sur le revenu et multiplié par le nombre de parts de votre foyer fiscal pour obtenir le montant de l'impôt sur le revenu dû.</a:t>
            </a:r>
          </a:p>
        </p:txBody>
      </p:sp>
    </p:spTree>
    <p:extLst>
      <p:ext uri="{BB962C8B-B14F-4D97-AF65-F5344CB8AC3E}">
        <p14:creationId xmlns:p14="http://schemas.microsoft.com/office/powerpoint/2010/main" val="289066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4</a:t>
            </a:r>
            <a:r>
              <a:rPr lang="fr-FR" baseline="30000" dirty="0"/>
              <a:t>ème</a:t>
            </a:r>
            <a:r>
              <a:rPr lang="fr-FR" dirty="0"/>
              <a:t> étape : Détermination de l’Impôt Brut </a:t>
            </a:r>
          </a:p>
        </p:txBody>
      </p:sp>
      <p:sp>
        <p:nvSpPr>
          <p:cNvPr id="3" name="Espace réservé du contenu 2"/>
          <p:cNvSpPr>
            <a:spLocks noGrp="1"/>
          </p:cNvSpPr>
          <p:nvPr>
            <p:ph idx="1"/>
          </p:nvPr>
        </p:nvSpPr>
        <p:spPr>
          <a:xfrm>
            <a:off x="1642089" y="1988840"/>
            <a:ext cx="10476655" cy="4616152"/>
          </a:xfrm>
        </p:spPr>
        <p:txBody>
          <a:bodyPr>
            <a:normAutofit/>
          </a:bodyPr>
          <a:lstStyle/>
          <a:p>
            <a:pPr marL="0" indent="0">
              <a:lnSpc>
                <a:spcPct val="110000"/>
              </a:lnSpc>
              <a:buNone/>
            </a:pPr>
            <a:r>
              <a:rPr lang="fr-FR" dirty="0"/>
              <a:t>Il faut donc déterminer en priorité les parts fiscales c’est-à-dire en tenant compte de la situation de famille (personne seule ou mariée, pacsée) ainsi que des personnes à charges (nombre d’enfants).</a:t>
            </a:r>
          </a:p>
          <a:p>
            <a:pPr marL="0" indent="0">
              <a:lnSpc>
                <a:spcPct val="110000"/>
              </a:lnSpc>
              <a:buNone/>
            </a:pPr>
            <a:r>
              <a:rPr lang="fr-FR" dirty="0"/>
              <a:t>Rappel : Le barème de l’impôt sur le revenu est un barème progressif, c’est-à-dire que plus votre revenu imposable est élevé plus vous allez subir une fiscalité importante sur les tranches de revenus supérieurs.</a:t>
            </a:r>
          </a:p>
        </p:txBody>
      </p:sp>
    </p:spTree>
    <p:extLst>
      <p:ext uri="{BB962C8B-B14F-4D97-AF65-F5344CB8AC3E}">
        <p14:creationId xmlns:p14="http://schemas.microsoft.com/office/powerpoint/2010/main" val="308918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4</a:t>
            </a:r>
            <a:r>
              <a:rPr lang="fr-FR" baseline="30000" dirty="0"/>
              <a:t>ème</a:t>
            </a:r>
            <a:r>
              <a:rPr lang="fr-FR" dirty="0"/>
              <a:t> étape Zoom sur le nombre de part</a:t>
            </a:r>
          </a:p>
        </p:txBody>
      </p:sp>
      <p:sp>
        <p:nvSpPr>
          <p:cNvPr id="3" name="Espace réservé du contenu 2"/>
          <p:cNvSpPr>
            <a:spLocks noGrp="1"/>
          </p:cNvSpPr>
          <p:nvPr>
            <p:ph idx="1"/>
          </p:nvPr>
        </p:nvSpPr>
        <p:spPr>
          <a:xfrm>
            <a:off x="1522413" y="1981200"/>
            <a:ext cx="10476655" cy="4616152"/>
          </a:xfrm>
        </p:spPr>
        <p:txBody>
          <a:bodyPr>
            <a:normAutofit lnSpcReduction="10000"/>
          </a:bodyPr>
          <a:lstStyle/>
          <a:p>
            <a:pPr marL="0" indent="0">
              <a:lnSpc>
                <a:spcPct val="110000"/>
              </a:lnSpc>
              <a:buNone/>
            </a:pPr>
            <a:endParaRPr lang="fr-FR" dirty="0"/>
          </a:p>
          <a:p>
            <a:pPr marL="0" indent="0">
              <a:lnSpc>
                <a:spcPct val="110000"/>
              </a:lnSpc>
              <a:buNone/>
            </a:pPr>
            <a:endParaRPr lang="fr-FR" dirty="0"/>
          </a:p>
          <a:p>
            <a:pPr marL="0" indent="0">
              <a:lnSpc>
                <a:spcPct val="110000"/>
              </a:lnSpc>
              <a:buNone/>
            </a:pPr>
            <a:endParaRPr lang="fr-FR" dirty="0"/>
          </a:p>
          <a:p>
            <a:pPr marL="0" indent="0">
              <a:lnSpc>
                <a:spcPct val="110000"/>
              </a:lnSpc>
              <a:buNone/>
            </a:pPr>
            <a:endParaRPr lang="fr-FR" dirty="0"/>
          </a:p>
          <a:p>
            <a:pPr marL="0" indent="0">
              <a:lnSpc>
                <a:spcPct val="110000"/>
              </a:lnSpc>
              <a:buNone/>
            </a:pPr>
            <a:endParaRPr lang="fr-FR" dirty="0"/>
          </a:p>
          <a:p>
            <a:pPr marL="0" indent="0">
              <a:lnSpc>
                <a:spcPct val="110000"/>
              </a:lnSpc>
              <a:buNone/>
            </a:pPr>
            <a:endParaRPr lang="fr-FR" dirty="0"/>
          </a:p>
          <a:p>
            <a:pPr marL="0" indent="0">
              <a:lnSpc>
                <a:spcPct val="110000"/>
              </a:lnSpc>
              <a:buNone/>
            </a:pPr>
            <a:r>
              <a:rPr lang="fr-FR" dirty="0"/>
              <a:t>Le bénéfice lié aux parts des enfants (ou personnes à charge) est plafonné à 1592 € par demi-part.</a:t>
            </a:r>
          </a:p>
        </p:txBody>
      </p:sp>
      <p:pic>
        <p:nvPicPr>
          <p:cNvPr id="4" name="Image 3"/>
          <p:cNvPicPr>
            <a:picLocks noChangeAspect="1"/>
          </p:cNvPicPr>
          <p:nvPr/>
        </p:nvPicPr>
        <p:blipFill>
          <a:blip r:embed="rId3"/>
          <a:stretch>
            <a:fillRect/>
          </a:stretch>
        </p:blipFill>
        <p:spPr>
          <a:xfrm>
            <a:off x="2382652" y="1844822"/>
            <a:ext cx="3295650" cy="3771900"/>
          </a:xfrm>
          <a:prstGeom prst="rect">
            <a:avLst/>
          </a:prstGeom>
        </p:spPr>
      </p:pic>
      <p:pic>
        <p:nvPicPr>
          <p:cNvPr id="5" name="Image 4"/>
          <p:cNvPicPr>
            <a:picLocks noChangeAspect="1"/>
          </p:cNvPicPr>
          <p:nvPr/>
        </p:nvPicPr>
        <p:blipFill>
          <a:blip r:embed="rId4"/>
          <a:stretch>
            <a:fillRect/>
          </a:stretch>
        </p:blipFill>
        <p:spPr>
          <a:xfrm>
            <a:off x="6670476" y="2348880"/>
            <a:ext cx="3295650" cy="2257425"/>
          </a:xfrm>
          <a:prstGeom prst="rect">
            <a:avLst/>
          </a:prstGeom>
        </p:spPr>
      </p:pic>
    </p:spTree>
    <p:extLst>
      <p:ext uri="{BB962C8B-B14F-4D97-AF65-F5344CB8AC3E}">
        <p14:creationId xmlns:p14="http://schemas.microsoft.com/office/powerpoint/2010/main" val="22661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 barème progressif</a:t>
            </a:r>
          </a:p>
        </p:txBody>
      </p:sp>
      <p:pic>
        <p:nvPicPr>
          <p:cNvPr id="4" name="Espace réservé du contenu 3"/>
          <p:cNvPicPr>
            <a:picLocks noGrp="1" noChangeAspect="1"/>
          </p:cNvPicPr>
          <p:nvPr>
            <p:ph idx="1"/>
          </p:nvPr>
        </p:nvPicPr>
        <p:blipFill>
          <a:blip r:embed="rId3"/>
          <a:stretch>
            <a:fillRect/>
          </a:stretch>
        </p:blipFill>
        <p:spPr>
          <a:xfrm>
            <a:off x="2926275" y="2276872"/>
            <a:ext cx="7022074" cy="2193726"/>
          </a:xfrm>
          <a:prstGeom prst="rect">
            <a:avLst/>
          </a:prstGeom>
        </p:spPr>
      </p:pic>
    </p:spTree>
    <p:extLst>
      <p:ext uri="{BB962C8B-B14F-4D97-AF65-F5344CB8AC3E}">
        <p14:creationId xmlns:p14="http://schemas.microsoft.com/office/powerpoint/2010/main" val="378055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5</a:t>
            </a:r>
            <a:r>
              <a:rPr lang="fr-FR" baseline="30000" dirty="0"/>
              <a:t>ème</a:t>
            </a:r>
            <a:r>
              <a:rPr lang="fr-FR" dirty="0"/>
              <a:t> étape : Détermination de l’Impôt Brut </a:t>
            </a:r>
          </a:p>
        </p:txBody>
      </p:sp>
      <p:sp>
        <p:nvSpPr>
          <p:cNvPr id="3" name="Espace réservé du contenu 2"/>
          <p:cNvSpPr>
            <a:spLocks noGrp="1"/>
          </p:cNvSpPr>
          <p:nvPr>
            <p:ph idx="1"/>
          </p:nvPr>
        </p:nvSpPr>
        <p:spPr>
          <a:xfrm>
            <a:off x="1522413" y="1981200"/>
            <a:ext cx="10476655" cy="4616152"/>
          </a:xfrm>
        </p:spPr>
        <p:txBody>
          <a:bodyPr>
            <a:normAutofit/>
          </a:bodyPr>
          <a:lstStyle/>
          <a:p>
            <a:pPr marL="0" indent="0">
              <a:lnSpc>
                <a:spcPct val="110000"/>
              </a:lnSpc>
              <a:buNone/>
            </a:pPr>
            <a:r>
              <a:rPr lang="fr-FR" dirty="0"/>
              <a:t>Ajuster l’impôt </a:t>
            </a:r>
          </a:p>
          <a:p>
            <a:pPr>
              <a:lnSpc>
                <a:spcPct val="110000"/>
              </a:lnSpc>
            </a:pPr>
            <a:r>
              <a:rPr lang="fr-FR" dirty="0"/>
              <a:t>Déduire les réductions d’impôt et les crédits d’impôt </a:t>
            </a:r>
          </a:p>
          <a:p>
            <a:pPr>
              <a:lnSpc>
                <a:spcPct val="110000"/>
              </a:lnSpc>
            </a:pPr>
            <a:r>
              <a:rPr lang="fr-FR" dirty="0"/>
              <a:t>Rajouter les impôts forfaitaires dus, non soumis au barème progressif.</a:t>
            </a:r>
          </a:p>
          <a:p>
            <a:pPr marL="0" indent="0">
              <a:lnSpc>
                <a:spcPct val="110000"/>
              </a:lnSpc>
              <a:buNone/>
            </a:pPr>
            <a:r>
              <a:rPr lang="fr-FR" dirty="0"/>
              <a:t>Il ne faut pas confondre les deux notions réduction et crédit d’impôt, même si toutes les deux visent à diminuer le montant de l’impôt, </a:t>
            </a:r>
          </a:p>
          <a:p>
            <a:pPr>
              <a:lnSpc>
                <a:spcPct val="110000"/>
              </a:lnSpc>
            </a:pPr>
            <a:r>
              <a:rPr lang="fr-FR" dirty="0"/>
              <a:t>la réduction peut diminuer un impôt existant et le ramener à zéro</a:t>
            </a:r>
          </a:p>
          <a:p>
            <a:pPr>
              <a:lnSpc>
                <a:spcPct val="110000"/>
              </a:lnSpc>
            </a:pPr>
            <a:r>
              <a:rPr lang="fr-FR" dirty="0"/>
              <a:t>Le crédit d’impôt peut donner lieu à remboursement si la fraction excède l’impôt dû.</a:t>
            </a:r>
          </a:p>
        </p:txBody>
      </p:sp>
    </p:spTree>
    <p:extLst>
      <p:ext uri="{BB962C8B-B14F-4D97-AF65-F5344CB8AC3E}">
        <p14:creationId xmlns:p14="http://schemas.microsoft.com/office/powerpoint/2010/main" val="387581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5</a:t>
            </a:r>
            <a:r>
              <a:rPr lang="fr-FR" baseline="30000" dirty="0"/>
              <a:t>ème</a:t>
            </a:r>
            <a:r>
              <a:rPr lang="fr-FR" dirty="0"/>
              <a:t> étape</a:t>
            </a:r>
          </a:p>
        </p:txBody>
      </p:sp>
      <p:sp>
        <p:nvSpPr>
          <p:cNvPr id="3" name="Espace réservé du contenu 2"/>
          <p:cNvSpPr>
            <a:spLocks noGrp="1"/>
          </p:cNvSpPr>
          <p:nvPr>
            <p:ph idx="1"/>
          </p:nvPr>
        </p:nvSpPr>
        <p:spPr>
          <a:xfrm>
            <a:off x="1413892" y="1772816"/>
            <a:ext cx="10476655" cy="4616152"/>
          </a:xfrm>
        </p:spPr>
        <p:txBody>
          <a:bodyPr>
            <a:noAutofit/>
          </a:bodyPr>
          <a:lstStyle/>
          <a:p>
            <a:pPr marL="0" indent="0">
              <a:lnSpc>
                <a:spcPct val="100000"/>
              </a:lnSpc>
              <a:buNone/>
            </a:pPr>
            <a:r>
              <a:rPr lang="fr-FR" sz="1200" dirty="0"/>
              <a:t>Exemples de réductions d’impôts :</a:t>
            </a:r>
          </a:p>
          <a:p>
            <a:pPr>
              <a:lnSpc>
                <a:spcPct val="100000"/>
              </a:lnSpc>
            </a:pPr>
            <a:r>
              <a:rPr lang="fr-FR" sz="1200" dirty="0"/>
              <a:t>Dons (ex : 75% des sommes versées limitées à 1000€ si Dons versés à des organismes d’aide aux personnes en difficulté)</a:t>
            </a:r>
          </a:p>
          <a:p>
            <a:pPr>
              <a:lnSpc>
                <a:spcPct val="100000"/>
              </a:lnSpc>
            </a:pPr>
            <a:r>
              <a:rPr lang="fr-FR" sz="1200" dirty="0"/>
              <a:t>Frais de scolarité (61€ par enfant au collège, 153€ par enfant au lycée, 183€ par enfant dans l’enseignement supérieur)</a:t>
            </a:r>
          </a:p>
          <a:p>
            <a:pPr>
              <a:lnSpc>
                <a:spcPct val="100000"/>
              </a:lnSpc>
            </a:pPr>
            <a:r>
              <a:rPr lang="fr-FR" sz="1200" dirty="0"/>
              <a:t>Souscription de FCPI/FIP</a:t>
            </a:r>
          </a:p>
          <a:p>
            <a:pPr>
              <a:lnSpc>
                <a:spcPct val="100000"/>
              </a:lnSpc>
            </a:pPr>
            <a:r>
              <a:rPr lang="fr-FR" sz="1200" dirty="0"/>
              <a:t>Divers investissements immobiliers défiscalisant (Pinel, Scellier, </a:t>
            </a:r>
            <a:r>
              <a:rPr lang="fr-FR" sz="1200" dirty="0" err="1"/>
              <a:t>Censi</a:t>
            </a:r>
            <a:r>
              <a:rPr lang="fr-FR" sz="1200" dirty="0"/>
              <a:t>,…)</a:t>
            </a:r>
          </a:p>
          <a:p>
            <a:pPr marL="0" indent="0">
              <a:lnSpc>
                <a:spcPct val="100000"/>
              </a:lnSpc>
              <a:buNone/>
            </a:pPr>
            <a:r>
              <a:rPr lang="fr-FR" sz="1200" dirty="0"/>
              <a:t>Exemples de crédits d’impôts :</a:t>
            </a:r>
          </a:p>
          <a:p>
            <a:pPr>
              <a:lnSpc>
                <a:spcPct val="100000"/>
              </a:lnSpc>
            </a:pPr>
            <a:r>
              <a:rPr lang="fr-FR" sz="1200" dirty="0"/>
              <a:t>Frais de garde pour jeunes enfants (50% des sommes versées limitées à 3500€ par enfant).</a:t>
            </a:r>
          </a:p>
          <a:p>
            <a:pPr>
              <a:lnSpc>
                <a:spcPct val="100000"/>
              </a:lnSpc>
            </a:pPr>
            <a:r>
              <a:rPr lang="fr-FR" sz="1200" dirty="0"/>
              <a:t>Salariés à domicile</a:t>
            </a:r>
          </a:p>
          <a:p>
            <a:pPr>
              <a:lnSpc>
                <a:spcPct val="100000"/>
              </a:lnSpc>
            </a:pPr>
            <a:r>
              <a:rPr lang="fr-FR" sz="1200" dirty="0"/>
              <a:t>Dépense éligibles en faveur du développement durable</a:t>
            </a:r>
          </a:p>
          <a:p>
            <a:pPr marL="0" indent="0">
              <a:lnSpc>
                <a:spcPct val="100000"/>
              </a:lnSpc>
              <a:buNone/>
            </a:pPr>
            <a:r>
              <a:rPr lang="fr-FR" sz="1200" dirty="0"/>
              <a:t>Il ne faut pas à cette étape oublier de prendre en compte l’impôt forfaitaire que vous devez :</a:t>
            </a:r>
          </a:p>
          <a:p>
            <a:pPr>
              <a:lnSpc>
                <a:spcPct val="100000"/>
              </a:lnSpc>
            </a:pPr>
            <a:r>
              <a:rPr lang="fr-FR" sz="1200" dirty="0"/>
              <a:t>au titre des plus-values mobilières</a:t>
            </a:r>
          </a:p>
          <a:p>
            <a:pPr>
              <a:lnSpc>
                <a:spcPct val="100000"/>
              </a:lnSpc>
            </a:pPr>
            <a:r>
              <a:rPr lang="fr-FR" sz="1200" dirty="0"/>
              <a:t>au titre des plus-values immobilières</a:t>
            </a:r>
          </a:p>
        </p:txBody>
      </p:sp>
    </p:spTree>
    <p:extLst>
      <p:ext uri="{BB962C8B-B14F-4D97-AF65-F5344CB8AC3E}">
        <p14:creationId xmlns:p14="http://schemas.microsoft.com/office/powerpoint/2010/main" val="323305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Taux moyen et taux marginal d’imposition</a:t>
            </a:r>
          </a:p>
        </p:txBody>
      </p:sp>
      <p:sp>
        <p:nvSpPr>
          <p:cNvPr id="3" name="Espace réservé du contenu 2"/>
          <p:cNvSpPr>
            <a:spLocks noGrp="1"/>
          </p:cNvSpPr>
          <p:nvPr>
            <p:ph idx="1"/>
          </p:nvPr>
        </p:nvSpPr>
        <p:spPr>
          <a:xfrm>
            <a:off x="1522413" y="1916832"/>
            <a:ext cx="10476655" cy="4616152"/>
          </a:xfrm>
        </p:spPr>
        <p:txBody>
          <a:bodyPr>
            <a:noAutofit/>
          </a:bodyPr>
          <a:lstStyle/>
          <a:p>
            <a:pPr>
              <a:lnSpc>
                <a:spcPct val="100000"/>
              </a:lnSpc>
            </a:pPr>
            <a:r>
              <a:rPr lang="fr-FR" sz="1200" dirty="0"/>
              <a:t>Le taux moyen d'imposition est le taux effectif auquel les revenus sont taxés, il s'obtient en divisant le montant des impôt à payer (après déduction des crédits et réductions d'impôt) par le revenu net imposable. </a:t>
            </a:r>
          </a:p>
          <a:p>
            <a:pPr>
              <a:lnSpc>
                <a:spcPct val="100000"/>
              </a:lnSpc>
            </a:pPr>
            <a:r>
              <a:rPr lang="fr-FR" sz="1200" dirty="0"/>
              <a:t>Le taux moyen d'imposition est inférieur au taux marginal d'imposition. Il vous indique la part que représente l’impôt dans les revenus.</a:t>
            </a:r>
          </a:p>
          <a:p>
            <a:pPr>
              <a:lnSpc>
                <a:spcPct val="100000"/>
              </a:lnSpc>
            </a:pPr>
            <a:r>
              <a:rPr lang="fr-FR" sz="1200" dirty="0"/>
              <a:t>Le taux marginal d’imposition (TMI) est le taux d’imposition auquel le contribuable est imposé sur la dernière tranche de ses revenus. </a:t>
            </a:r>
          </a:p>
          <a:p>
            <a:pPr>
              <a:lnSpc>
                <a:spcPct val="100000"/>
              </a:lnSpc>
            </a:pPr>
            <a:r>
              <a:rPr lang="fr-FR" sz="1200" dirty="0"/>
              <a:t>L’impôt sur le revenu est calculé selon un barème progressif, découpé en cinq tranches, chacune dotée d'un taux d’imposition différent : 0 % ; 11 % ; 30 % ; 41 % ; 45 %.</a:t>
            </a:r>
          </a:p>
          <a:p>
            <a:pPr marL="0" indent="0">
              <a:lnSpc>
                <a:spcPct val="100000"/>
              </a:lnSpc>
              <a:buNone/>
            </a:pPr>
            <a:r>
              <a:rPr lang="fr-FR" sz="1200" b="1" dirty="0"/>
              <a:t>Exemple :</a:t>
            </a:r>
            <a:endParaRPr lang="fr-FR" sz="1200" dirty="0"/>
          </a:p>
          <a:p>
            <a:pPr>
              <a:lnSpc>
                <a:spcPct val="100000"/>
              </a:lnSpc>
            </a:pPr>
            <a:r>
              <a:rPr lang="fr-FR" sz="1200" dirty="0"/>
              <a:t>Si vous êtes célibataire (une part) avec un revenu net imposable de 30 000 €, vous êtes taxé à :</a:t>
            </a:r>
          </a:p>
          <a:p>
            <a:pPr>
              <a:lnSpc>
                <a:spcPct val="100000"/>
              </a:lnSpc>
            </a:pPr>
            <a:r>
              <a:rPr lang="fr-FR" sz="1200" dirty="0"/>
              <a:t>0 % jusqu’à 10 777 € ;</a:t>
            </a:r>
          </a:p>
          <a:p>
            <a:pPr>
              <a:lnSpc>
                <a:spcPct val="100000"/>
              </a:lnSpc>
            </a:pPr>
            <a:r>
              <a:rPr lang="fr-FR" sz="1200" dirty="0"/>
              <a:t>11 % pour vos revenus compris entre 10 777 € et 27 478 € ;</a:t>
            </a:r>
          </a:p>
          <a:p>
            <a:pPr>
              <a:lnSpc>
                <a:spcPct val="100000"/>
              </a:lnSpc>
            </a:pPr>
            <a:r>
              <a:rPr lang="fr-FR" sz="1200" dirty="0"/>
              <a:t>30 % pour vos revenus compris entre 27 478 € et 30 000 €.</a:t>
            </a:r>
          </a:p>
          <a:p>
            <a:pPr marL="0" indent="0">
              <a:lnSpc>
                <a:spcPct val="100000"/>
              </a:lnSpc>
              <a:buNone/>
            </a:pPr>
            <a:r>
              <a:rPr lang="fr-FR" sz="1200" dirty="0"/>
              <a:t>Votre </a:t>
            </a:r>
            <a:r>
              <a:rPr lang="fr-FR" sz="1200" b="1" dirty="0"/>
              <a:t>taux marginal d’imposition est donc de 30 %</a:t>
            </a:r>
            <a:r>
              <a:rPr lang="fr-FR" sz="1200" dirty="0"/>
              <a:t>, dans la mesure où c’est le taux auquel est imposée la dernière tranche de votre revenu net imposable.</a:t>
            </a:r>
          </a:p>
          <a:p>
            <a:pPr marL="0" indent="0">
              <a:lnSpc>
                <a:spcPct val="100000"/>
              </a:lnSpc>
              <a:buNone/>
            </a:pPr>
            <a:endParaRPr lang="fr-FR" sz="1200" dirty="0"/>
          </a:p>
        </p:txBody>
      </p:sp>
    </p:spTree>
    <p:extLst>
      <p:ext uri="{BB962C8B-B14F-4D97-AF65-F5344CB8AC3E}">
        <p14:creationId xmlns:p14="http://schemas.microsoft.com/office/powerpoint/2010/main" val="352596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revenus fonciers</a:t>
            </a:r>
          </a:p>
        </p:txBody>
      </p:sp>
      <p:sp>
        <p:nvSpPr>
          <p:cNvPr id="3" name="Espace réservé du contenu 2"/>
          <p:cNvSpPr>
            <a:spLocks noGrp="1"/>
          </p:cNvSpPr>
          <p:nvPr>
            <p:ph idx="1"/>
          </p:nvPr>
        </p:nvSpPr>
        <p:spPr/>
        <p:txBody>
          <a:bodyPr>
            <a:normAutofit/>
          </a:bodyPr>
          <a:lstStyle/>
          <a:p>
            <a:r>
              <a:rPr lang="fr-FR" b="1" dirty="0"/>
              <a:t>Le régime micro-foncier</a:t>
            </a:r>
            <a:endParaRPr lang="fr-FR" dirty="0"/>
          </a:p>
          <a:p>
            <a:r>
              <a:rPr lang="fr-FR" b="1" dirty="0"/>
              <a:t>Le régime réel d’imposition</a:t>
            </a:r>
            <a:endParaRPr lang="fr-FR" dirty="0"/>
          </a:p>
          <a:p>
            <a:endParaRPr lang="fr-FR" dirty="0"/>
          </a:p>
        </p:txBody>
      </p:sp>
    </p:spTree>
    <p:extLst>
      <p:ext uri="{BB962C8B-B14F-4D97-AF65-F5344CB8AC3E}">
        <p14:creationId xmlns:p14="http://schemas.microsoft.com/office/powerpoint/2010/main" val="174342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revenus fonciers : Le régime micro-foncier</a:t>
            </a:r>
            <a:br>
              <a:rPr lang="fr-FR" dirty="0"/>
            </a:b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b="1" dirty="0"/>
              <a:t>Le régime micro-foncier : moins de 15000 € </a:t>
            </a:r>
          </a:p>
          <a:p>
            <a:pPr>
              <a:lnSpc>
                <a:spcPct val="160000"/>
              </a:lnSpc>
            </a:pPr>
            <a:r>
              <a:rPr lang="fr-FR" dirty="0"/>
              <a:t>Si le montant annuel des revenus fonciers bruts perçus en 2022 par votre foyer fiscal n’excède pas 15000 € quelle que soit la durée de la location au cours de l’année</a:t>
            </a:r>
          </a:p>
          <a:p>
            <a:pPr>
              <a:lnSpc>
                <a:spcPct val="160000"/>
              </a:lnSpc>
            </a:pPr>
            <a:r>
              <a:rPr lang="fr-FR" dirty="0"/>
              <a:t>Si les revenus fonciers proviennent uniquement de la location non meublée de propriétés urbaines ou rurales ordinaires, </a:t>
            </a:r>
            <a:endParaRPr lang="fr-FR" b="1" dirty="0"/>
          </a:p>
          <a:p>
            <a:r>
              <a:rPr lang="fr-FR" dirty="0"/>
              <a:t>Abattement forfaitaire de 30 %</a:t>
            </a:r>
          </a:p>
        </p:txBody>
      </p:sp>
    </p:spTree>
    <p:extLst>
      <p:ext uri="{BB962C8B-B14F-4D97-AF65-F5344CB8AC3E}">
        <p14:creationId xmlns:p14="http://schemas.microsoft.com/office/powerpoint/2010/main" val="57441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Pourquoi des impôts ?</a:t>
            </a:r>
          </a:p>
        </p:txBody>
      </p:sp>
      <p:sp>
        <p:nvSpPr>
          <p:cNvPr id="14" name="Espace réservé du contenu 13"/>
          <p:cNvSpPr>
            <a:spLocks noGrp="1"/>
          </p:cNvSpPr>
          <p:nvPr>
            <p:ph idx="1"/>
          </p:nvPr>
        </p:nvSpPr>
        <p:spPr/>
        <p:txBody>
          <a:bodyPr rtlCol="0">
            <a:normAutofit/>
          </a:bodyPr>
          <a:lstStyle/>
          <a:p>
            <a:pPr marL="0" lvl="0" indent="0">
              <a:lnSpc>
                <a:spcPct val="150000"/>
              </a:lnSpc>
              <a:buNone/>
            </a:pPr>
            <a:r>
              <a:rPr lang="fr-FR" dirty="0"/>
              <a:t>Art 13 de la Déclaration des droits de l'homme et du citoyen du 26 août 1789 : </a:t>
            </a:r>
          </a:p>
          <a:p>
            <a:pPr marL="0" lvl="0" indent="0">
              <a:lnSpc>
                <a:spcPct val="150000"/>
              </a:lnSpc>
              <a:buNone/>
            </a:pPr>
            <a:r>
              <a:rPr lang="fr-FR" dirty="0"/>
              <a:t>« Pour l’entretien de la force publique, et pour les dépenses d’administration, une contribution commune est indispensable »</a:t>
            </a:r>
          </a:p>
          <a:p>
            <a:pPr marL="0" lvl="0" indent="0">
              <a:lnSpc>
                <a:spcPct val="150000"/>
              </a:lnSpc>
              <a:buNone/>
            </a:pPr>
            <a:r>
              <a:rPr lang="fr-FR" dirty="0"/>
              <a:t> « entre tous les citoyens, en raison de leurs facultés ». </a:t>
            </a:r>
          </a:p>
        </p:txBody>
      </p:sp>
    </p:spTree>
    <p:extLst>
      <p:ext uri="{BB962C8B-B14F-4D97-AF65-F5344CB8AC3E}">
        <p14:creationId xmlns:p14="http://schemas.microsoft.com/office/powerpoint/2010/main" val="355801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revenus fonciers : Le régime réel d’imposition</a:t>
            </a:r>
            <a:br>
              <a:rPr lang="fr-FR" dirty="0"/>
            </a:b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b="1" dirty="0"/>
              <a:t>Le régime réel d’imposition : Plus de 15000 € </a:t>
            </a:r>
          </a:p>
          <a:p>
            <a:r>
              <a:rPr lang="fr-FR" dirty="0"/>
              <a:t>soustraire de votre revenu foncier brut (les loyers que vous avez encaissés pendant l'année) toutes vos charges déductibles : </a:t>
            </a:r>
          </a:p>
          <a:p>
            <a:pPr marL="0" indent="0">
              <a:lnSpc>
                <a:spcPct val="170000"/>
              </a:lnSpc>
              <a:buNone/>
            </a:pPr>
            <a:r>
              <a:rPr lang="fr-FR" dirty="0"/>
              <a:t>Frais de réparation et d'entretien,  Travaux d'amélioration (rénovation énergétique par exemple), Provisions pour charges de copropriété, Frais de gestion, Primes d'assurances (habitation, loyers impayés, emprunteur, etc.), Intérêts des emprunts, Certains impôts (taxe foncière, ordures ménagères, etc.)</a:t>
            </a:r>
          </a:p>
          <a:p>
            <a:pPr marL="0" indent="0">
              <a:buNone/>
            </a:pPr>
            <a:r>
              <a:rPr lang="fr-FR" dirty="0"/>
              <a:t>NB : Les travaux de construction (agrandissement, transformation par exemple) ne sont pas déductibles.</a:t>
            </a:r>
          </a:p>
          <a:p>
            <a:pPr marL="0" indent="0">
              <a:buNone/>
            </a:pPr>
            <a:r>
              <a:rPr lang="fr-FR" dirty="0"/>
              <a:t>Si la déduction des charges aboutit à un résultat négatif :</a:t>
            </a:r>
          </a:p>
          <a:p>
            <a:pPr>
              <a:lnSpc>
                <a:spcPct val="120000"/>
              </a:lnSpc>
            </a:pPr>
            <a:r>
              <a:rPr lang="fr-FR" dirty="0"/>
              <a:t>La part du déficit qui résulte des dépenses autres que les intérêts d'emprunt est déductible de </a:t>
            </a:r>
            <a:r>
              <a:rPr lang="fr-FR" b="1" dirty="0"/>
              <a:t>votre revenu global </a:t>
            </a:r>
            <a:r>
              <a:rPr lang="fr-FR" dirty="0"/>
              <a:t>dans la limite de 10700 €. Si votre revenu est insuffisant pour absorber ce déficit, vous pouvez le reporter sur votre revenu global des 6 années suivantes.</a:t>
            </a:r>
          </a:p>
          <a:p>
            <a:pPr>
              <a:lnSpc>
                <a:spcPct val="120000"/>
              </a:lnSpc>
            </a:pPr>
            <a:r>
              <a:rPr lang="fr-FR" dirty="0"/>
              <a:t>La part du déficit foncier qui dépasse 10 700 € et celle liée aux intérêts d'emprunt sont déductibles de vos </a:t>
            </a:r>
            <a:r>
              <a:rPr lang="fr-FR" b="1" dirty="0"/>
              <a:t>revenus fonciers </a:t>
            </a:r>
            <a:r>
              <a:rPr lang="fr-FR" dirty="0"/>
              <a:t>des 10 années suivantes.</a:t>
            </a:r>
          </a:p>
        </p:txBody>
      </p:sp>
    </p:spTree>
    <p:extLst>
      <p:ext uri="{BB962C8B-B14F-4D97-AF65-F5344CB8AC3E}">
        <p14:creationId xmlns:p14="http://schemas.microsoft.com/office/powerpoint/2010/main" val="341623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Plus-value immobilières</a:t>
            </a: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a:t>Plus-value réalisée en vendant un bien immobilier : </a:t>
            </a:r>
          </a:p>
          <a:p>
            <a:pPr marL="282575" lvl="1" indent="0">
              <a:buNone/>
            </a:pPr>
            <a:r>
              <a:rPr lang="fr-FR" dirty="0"/>
              <a:t>Prix de vente du bien - Prix d'acquisition du bien</a:t>
            </a:r>
          </a:p>
          <a:p>
            <a:pPr marL="0" indent="0">
              <a:buNone/>
            </a:pPr>
            <a:r>
              <a:rPr lang="fr-FR" dirty="0"/>
              <a:t>Exonérations liées au bien cédé :</a:t>
            </a:r>
          </a:p>
          <a:p>
            <a:r>
              <a:rPr lang="fr-FR" dirty="0"/>
              <a:t>Vente de la résidence principale </a:t>
            </a:r>
          </a:p>
          <a:p>
            <a:r>
              <a:rPr lang="fr-FR" dirty="0"/>
              <a:t>Vente d'un logement autre que la résidence principale, si le prix de la vente pour acheter ou construire habitation principale dans un délai de 2 ans</a:t>
            </a:r>
          </a:p>
          <a:p>
            <a:r>
              <a:rPr lang="fr-FR" dirty="0"/>
              <a:t>Bien dont le prix de vente ne dépasse pas 15 000 €</a:t>
            </a:r>
          </a:p>
          <a:p>
            <a:r>
              <a:rPr lang="fr-FR" dirty="0"/>
              <a:t>Bien détenu depuis plus de 22 ans</a:t>
            </a:r>
          </a:p>
          <a:p>
            <a:pPr marL="0" indent="0">
              <a:buNone/>
            </a:pPr>
            <a:r>
              <a:rPr lang="fr-FR" dirty="0"/>
              <a:t>À noter : un bien détenu depuis plus de 30 ans est aussi exonéré de prélèvements sociaux.</a:t>
            </a:r>
          </a:p>
        </p:txBody>
      </p:sp>
    </p:spTree>
    <p:extLst>
      <p:ext uri="{BB962C8B-B14F-4D97-AF65-F5344CB8AC3E}">
        <p14:creationId xmlns:p14="http://schemas.microsoft.com/office/powerpoint/2010/main" val="73797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a:t>Les Plus-value immobilières</a:t>
            </a:r>
          </a:p>
        </p:txBody>
      </p:sp>
      <p:sp>
        <p:nvSpPr>
          <p:cNvPr id="3" name="Espace réservé du contenu 2"/>
          <p:cNvSpPr>
            <a:spLocks noGrp="1"/>
          </p:cNvSpPr>
          <p:nvPr>
            <p:ph idx="1"/>
          </p:nvPr>
        </p:nvSpPr>
        <p:spPr/>
        <p:txBody>
          <a:bodyPr>
            <a:normAutofit/>
          </a:bodyPr>
          <a:lstStyle/>
          <a:p>
            <a:r>
              <a:rPr lang="fr-FR" sz="2800" dirty="0"/>
              <a:t>La plus-value est diminuée d'un abattement qui dépend du temps pendant lequel le bien a été possédé</a:t>
            </a:r>
          </a:p>
          <a:p>
            <a:r>
              <a:rPr lang="fr-FR" sz="2800" dirty="0"/>
              <a:t>L'assiette: la base de calcul est différente pour le calcul de l'impôt sur le revenu et celui des prélèvements sociaux.</a:t>
            </a:r>
          </a:p>
          <a:p>
            <a:r>
              <a:rPr lang="fr-FR" sz="2800" dirty="0"/>
              <a:t>La plus-value immobilière est imposée à l'impôt sur le revenu au taux de 19 %.</a:t>
            </a:r>
          </a:p>
        </p:txBody>
      </p:sp>
    </p:spTree>
    <p:extLst>
      <p:ext uri="{BB962C8B-B14F-4D97-AF65-F5344CB8AC3E}">
        <p14:creationId xmlns:p14="http://schemas.microsoft.com/office/powerpoint/2010/main" val="156772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a:t>Les Plus-value immobilières</a:t>
            </a:r>
          </a:p>
        </p:txBody>
      </p:sp>
      <p:pic>
        <p:nvPicPr>
          <p:cNvPr id="4" name="Espace réservé du contenu 3"/>
          <p:cNvPicPr>
            <a:picLocks noGrp="1" noChangeAspect="1"/>
          </p:cNvPicPr>
          <p:nvPr>
            <p:ph idx="1"/>
          </p:nvPr>
        </p:nvPicPr>
        <p:blipFill>
          <a:blip r:embed="rId2"/>
          <a:stretch>
            <a:fillRect/>
          </a:stretch>
        </p:blipFill>
        <p:spPr>
          <a:xfrm>
            <a:off x="1701924" y="1988840"/>
            <a:ext cx="8149407" cy="4320480"/>
          </a:xfrm>
          <a:prstGeom prst="rect">
            <a:avLst/>
          </a:prstGeom>
        </p:spPr>
      </p:pic>
    </p:spTree>
    <p:extLst>
      <p:ext uri="{BB962C8B-B14F-4D97-AF65-F5344CB8AC3E}">
        <p14:creationId xmlns:p14="http://schemas.microsoft.com/office/powerpoint/2010/main" val="8713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a:t>Impôt sur la fortune immobilière IFI</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a:t>Valeur du patrimoine net taxable : Actif - Passif (dettes) </a:t>
            </a:r>
          </a:p>
          <a:p>
            <a:pPr marL="0" indent="0">
              <a:buNone/>
            </a:pPr>
            <a:r>
              <a:rPr lang="fr-FR" dirty="0"/>
              <a:t>Calcul de l'actif :</a:t>
            </a:r>
          </a:p>
          <a:p>
            <a:r>
              <a:rPr lang="fr-FR" dirty="0"/>
              <a:t>Biens détenus directement : immeubles bâtis (résidence principale, maisons, appartements, garages, parkings, caves…) et immeubles non bâtis (terrains à bâtir, terres agricoles, immeubles en cours de construction…).</a:t>
            </a:r>
          </a:p>
          <a:p>
            <a:r>
              <a:rPr lang="fr-FR" dirty="0"/>
              <a:t>Résidence principale : abattement de 30 % sur la valeur vénale </a:t>
            </a:r>
          </a:p>
          <a:p>
            <a:r>
              <a:rPr lang="fr-FR" dirty="0"/>
              <a:t>Biens détenus indirectement : immeubles bâtis et immeubles non bâtis détenus via des parts ou actions de sociétés, d’OPC ou d’organismes</a:t>
            </a:r>
          </a:p>
          <a:p>
            <a:pPr marL="0" indent="0">
              <a:buNone/>
            </a:pPr>
            <a:r>
              <a:rPr lang="fr-FR" dirty="0"/>
              <a:t>Calcul du passif : Dettes afférentes aux travaux réalisés. Ces dettes doivent être existantes au 1er janvier de l'année d'imposition, contractées par le foyer fiscal, et effectivement supportées par celui-ci.</a:t>
            </a:r>
          </a:p>
        </p:txBody>
      </p:sp>
    </p:spTree>
    <p:extLst>
      <p:ext uri="{BB962C8B-B14F-4D97-AF65-F5344CB8AC3E}">
        <p14:creationId xmlns:p14="http://schemas.microsoft.com/office/powerpoint/2010/main" val="40188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a:t>Impôt sur la fortune immobilière IFI</a:t>
            </a:r>
          </a:p>
        </p:txBody>
      </p:sp>
      <p:sp>
        <p:nvSpPr>
          <p:cNvPr id="3" name="Espace réservé du contenu 2"/>
          <p:cNvSpPr>
            <a:spLocks noGrp="1"/>
          </p:cNvSpPr>
          <p:nvPr>
            <p:ph idx="1"/>
          </p:nvPr>
        </p:nvSpPr>
        <p:spPr/>
        <p:txBody>
          <a:bodyPr>
            <a:normAutofit fontScale="85000" lnSpcReduction="20000"/>
          </a:bodyPr>
          <a:lstStyle/>
          <a:p>
            <a:pPr marL="0" indent="0">
              <a:lnSpc>
                <a:spcPct val="160000"/>
              </a:lnSpc>
              <a:buNone/>
            </a:pPr>
            <a:r>
              <a:rPr lang="fr-FR" dirty="0"/>
              <a:t>Si le patrimoine net taxable dépasse le seuil d’imposition de 1 300 000 €, l'IFI est calculé selon le barème progressif suivant :</a:t>
            </a:r>
          </a:p>
          <a:p>
            <a:pPr marL="0" indent="0">
              <a:buNone/>
            </a:pPr>
            <a:r>
              <a:rPr lang="fr-FR" dirty="0"/>
              <a:t>Taux pour un patrimoine net taxable :</a:t>
            </a:r>
          </a:p>
          <a:p>
            <a:r>
              <a:rPr lang="fr-FR" dirty="0"/>
              <a:t>entre 0 et 800 000 € : 0 %</a:t>
            </a:r>
          </a:p>
          <a:p>
            <a:r>
              <a:rPr lang="fr-FR" dirty="0"/>
              <a:t>entre 800 000 € et 1 300 000 € : 0,5 %</a:t>
            </a:r>
          </a:p>
          <a:p>
            <a:r>
              <a:rPr lang="fr-FR" dirty="0"/>
              <a:t>entre 1 300 000 € et 2 570 000 € : 0,7 %</a:t>
            </a:r>
          </a:p>
          <a:p>
            <a:r>
              <a:rPr lang="fr-FR" dirty="0"/>
              <a:t>entre 2 570 000 € et 5 000 000 € : 1 %</a:t>
            </a:r>
          </a:p>
          <a:p>
            <a:r>
              <a:rPr lang="fr-FR" dirty="0"/>
              <a:t>entre 5 000 000 € et 10 000 000 € : 1,25 %</a:t>
            </a:r>
          </a:p>
          <a:p>
            <a:r>
              <a:rPr lang="fr-FR" dirty="0"/>
              <a:t>au-delà de 10 000 000 € : 1,5 %</a:t>
            </a:r>
          </a:p>
          <a:p>
            <a:pPr marL="0" indent="0">
              <a:buNone/>
            </a:pPr>
            <a:endParaRPr lang="fr-FR" dirty="0"/>
          </a:p>
        </p:txBody>
      </p:sp>
    </p:spTree>
    <p:extLst>
      <p:ext uri="{BB962C8B-B14F-4D97-AF65-F5344CB8AC3E}">
        <p14:creationId xmlns:p14="http://schemas.microsoft.com/office/powerpoint/2010/main" val="25766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a:t>Les revenus de capitaux mobiliers</a:t>
            </a:r>
          </a:p>
        </p:txBody>
      </p:sp>
      <p:sp>
        <p:nvSpPr>
          <p:cNvPr id="3" name="Espace réservé du contenu 2"/>
          <p:cNvSpPr>
            <a:spLocks noGrp="1"/>
          </p:cNvSpPr>
          <p:nvPr>
            <p:ph idx="1"/>
          </p:nvPr>
        </p:nvSpPr>
        <p:spPr/>
        <p:txBody>
          <a:bodyPr>
            <a:normAutofit/>
          </a:bodyPr>
          <a:lstStyle/>
          <a:p>
            <a:pPr marL="0" indent="0">
              <a:buNone/>
            </a:pPr>
            <a:r>
              <a:rPr lang="fr-FR" dirty="0"/>
              <a:t>Ces revenus, ces produits peuvent provenir de : </a:t>
            </a:r>
          </a:p>
          <a:p>
            <a:r>
              <a:rPr lang="fr-FR" dirty="0"/>
              <a:t>Placements à revenu fixe PPRF : Obligations, comptes sur livret, CAT</a:t>
            </a:r>
          </a:p>
          <a:p>
            <a:r>
              <a:rPr lang="fr-FR" dirty="0"/>
              <a:t>Placements à revenu variable PPRV : Dividendes, distribution part sociale</a:t>
            </a:r>
          </a:p>
          <a:p>
            <a:endParaRPr lang="fr-FR" dirty="0"/>
          </a:p>
          <a:p>
            <a:pPr marL="0" indent="0">
              <a:buNone/>
            </a:pPr>
            <a:endParaRPr lang="fr-FR" dirty="0"/>
          </a:p>
        </p:txBody>
      </p:sp>
      <p:pic>
        <p:nvPicPr>
          <p:cNvPr id="4" name="Image 3"/>
          <p:cNvPicPr>
            <a:picLocks noChangeAspect="1"/>
          </p:cNvPicPr>
          <p:nvPr/>
        </p:nvPicPr>
        <p:blipFill>
          <a:blip r:embed="rId2"/>
          <a:stretch>
            <a:fillRect/>
          </a:stretch>
        </p:blipFill>
        <p:spPr>
          <a:xfrm>
            <a:off x="3070076" y="3933056"/>
            <a:ext cx="5761905" cy="2780952"/>
          </a:xfrm>
          <a:prstGeom prst="rect">
            <a:avLst/>
          </a:prstGeom>
        </p:spPr>
      </p:pic>
    </p:spTree>
    <p:extLst>
      <p:ext uri="{BB962C8B-B14F-4D97-AF65-F5344CB8AC3E}">
        <p14:creationId xmlns:p14="http://schemas.microsoft.com/office/powerpoint/2010/main" val="202454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a:t>Les revenus de capitaux mobiliers</a:t>
            </a:r>
          </a:p>
        </p:txBody>
      </p:sp>
      <p:sp>
        <p:nvSpPr>
          <p:cNvPr id="3" name="Espace réservé du contenu 2"/>
          <p:cNvSpPr>
            <a:spLocks noGrp="1"/>
          </p:cNvSpPr>
          <p:nvPr>
            <p:ph idx="1"/>
          </p:nvPr>
        </p:nvSpPr>
        <p:spPr/>
        <p:txBody>
          <a:bodyPr>
            <a:normAutofit/>
          </a:bodyPr>
          <a:lstStyle/>
          <a:p>
            <a:pPr marL="0" indent="0">
              <a:buNone/>
            </a:pPr>
            <a:r>
              <a:rPr lang="fr-FR" b="1" dirty="0"/>
              <a:t>Le prélèvement forfaitaire obligatoire non libératoire 12,8 %</a:t>
            </a:r>
            <a:endParaRPr lang="fr-FR" dirty="0"/>
          </a:p>
          <a:p>
            <a:r>
              <a:rPr lang="fr-FR" dirty="0"/>
              <a:t>constitue une avance d’impôt sur le revenu</a:t>
            </a:r>
          </a:p>
          <a:p>
            <a:r>
              <a:rPr lang="fr-FR" dirty="0"/>
              <a:t>Dispense d’acompte d’IR possible à demander à la banque si </a:t>
            </a:r>
          </a:p>
          <a:p>
            <a:r>
              <a:rPr lang="fr-FR" dirty="0"/>
              <a:t>Pour les PPRF</a:t>
            </a:r>
          </a:p>
          <a:p>
            <a:pPr lvl="1"/>
            <a:r>
              <a:rPr lang="fr-FR" dirty="0"/>
              <a:t>RFR &lt; 25 000 € pour les célibataires, veufs ou divorcés ; 50 000 € pour un couple</a:t>
            </a:r>
          </a:p>
          <a:p>
            <a:r>
              <a:rPr lang="fr-FR" dirty="0"/>
              <a:t>Pour les PPRV</a:t>
            </a:r>
          </a:p>
          <a:p>
            <a:pPr lvl="1"/>
            <a:r>
              <a:rPr lang="fr-FR" dirty="0"/>
              <a:t>RFR &lt; 50 000 € pour les célibataires, veufs ou divorcés ; 75 000 € pour un couple</a:t>
            </a:r>
          </a:p>
          <a:p>
            <a:pPr lvl="1"/>
            <a:endParaRPr lang="fr-FR" dirty="0"/>
          </a:p>
          <a:p>
            <a:pPr lvl="1"/>
            <a:endParaRPr lang="fr-FR" dirty="0"/>
          </a:p>
          <a:p>
            <a:pPr marL="0" indent="0">
              <a:buNone/>
            </a:pPr>
            <a:endParaRPr lang="fr-FR" dirty="0"/>
          </a:p>
        </p:txBody>
      </p:sp>
    </p:spTree>
    <p:extLst>
      <p:ext uri="{BB962C8B-B14F-4D97-AF65-F5344CB8AC3E}">
        <p14:creationId xmlns:p14="http://schemas.microsoft.com/office/powerpoint/2010/main" val="1382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a:t>Les revenus de capitaux mobiliers</a:t>
            </a:r>
          </a:p>
        </p:txBody>
      </p:sp>
      <p:sp>
        <p:nvSpPr>
          <p:cNvPr id="3" name="Espace réservé du contenu 2"/>
          <p:cNvSpPr>
            <a:spLocks noGrp="1"/>
          </p:cNvSpPr>
          <p:nvPr>
            <p:ph idx="1"/>
          </p:nvPr>
        </p:nvSpPr>
        <p:spPr/>
        <p:txBody>
          <a:bodyPr>
            <a:normAutofit/>
          </a:bodyPr>
          <a:lstStyle/>
          <a:p>
            <a:pPr marL="0" indent="0">
              <a:buNone/>
            </a:pPr>
            <a:r>
              <a:rPr lang="fr-FR" b="1" dirty="0"/>
              <a:t>Option possible pour une imposition au barème progressif case </a:t>
            </a:r>
            <a:r>
              <a:rPr lang="fr-FR" b="1"/>
              <a:t>2OP </a:t>
            </a:r>
          </a:p>
          <a:p>
            <a:pPr marL="0" indent="0">
              <a:buNone/>
            </a:pPr>
            <a:endParaRPr lang="fr-FR" b="1" dirty="0"/>
          </a:p>
          <a:p>
            <a:r>
              <a:rPr lang="fr-FR" dirty="0"/>
              <a:t>Abattement de 40% avant imposition </a:t>
            </a:r>
            <a:r>
              <a:rPr lang="fr-FR" b="1" dirty="0"/>
              <a:t>des dividendes</a:t>
            </a:r>
          </a:p>
          <a:p>
            <a:pPr lvl="1"/>
            <a:endParaRPr lang="fr-FR" dirty="0"/>
          </a:p>
          <a:p>
            <a:r>
              <a:rPr lang="fr-FR" dirty="0"/>
              <a:t>Déduction des frais financiers</a:t>
            </a:r>
          </a:p>
        </p:txBody>
      </p:sp>
    </p:spTree>
    <p:extLst>
      <p:ext uri="{BB962C8B-B14F-4D97-AF65-F5344CB8AC3E}">
        <p14:creationId xmlns:p14="http://schemas.microsoft.com/office/powerpoint/2010/main" val="200585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a:t>Les plus ou moins values de cessions de valeurs mobilières</a:t>
            </a:r>
          </a:p>
        </p:txBody>
      </p:sp>
      <p:sp>
        <p:nvSpPr>
          <p:cNvPr id="3" name="Espace réservé du contenu 2"/>
          <p:cNvSpPr>
            <a:spLocks noGrp="1"/>
          </p:cNvSpPr>
          <p:nvPr>
            <p:ph idx="1"/>
          </p:nvPr>
        </p:nvSpPr>
        <p:spPr>
          <a:xfrm>
            <a:off x="1522412" y="1988840"/>
            <a:ext cx="9829799" cy="4187825"/>
          </a:xfrm>
        </p:spPr>
        <p:txBody>
          <a:bodyPr>
            <a:normAutofit/>
          </a:bodyPr>
          <a:lstStyle/>
          <a:p>
            <a:r>
              <a:rPr lang="fr-FR" dirty="0">
                <a:solidFill>
                  <a:srgbClr val="000000"/>
                </a:solidFill>
              </a:rPr>
              <a:t>Prix de cession - Prix d'acquisition</a:t>
            </a:r>
          </a:p>
          <a:p>
            <a:r>
              <a:rPr lang="fr-FR" dirty="0">
                <a:solidFill>
                  <a:srgbClr val="000000"/>
                </a:solidFill>
              </a:rPr>
              <a:t>P.F.U. après imputation des moins-values des 10 dernières années</a:t>
            </a:r>
            <a:endParaRPr lang="fr-FR" dirty="0"/>
          </a:p>
          <a:p>
            <a:pPr>
              <a:lnSpc>
                <a:spcPct val="100000"/>
              </a:lnSpc>
            </a:pPr>
            <a:r>
              <a:rPr lang="fr-FR" dirty="0">
                <a:solidFill>
                  <a:srgbClr val="000000"/>
                </a:solidFill>
              </a:rPr>
              <a:t>Option possible pour une imposition au barème progressif (case 2OP) avec possibilité d'abattement pour durée de détention des titres acquis avant 2018 (50% si titres conservés 2 à 8 ans, 65% au-delà)</a:t>
            </a:r>
            <a:endParaRPr lang="fr-FR" dirty="0"/>
          </a:p>
          <a:p>
            <a:endParaRPr lang="fr-FR" dirty="0"/>
          </a:p>
          <a:p>
            <a:pPr marL="0" indent="0">
              <a:buNone/>
            </a:pPr>
            <a:endParaRPr lang="fr-FR" dirty="0"/>
          </a:p>
        </p:txBody>
      </p:sp>
      <p:pic>
        <p:nvPicPr>
          <p:cNvPr id="4" name="Image 3"/>
          <p:cNvPicPr>
            <a:picLocks noChangeAspect="1"/>
          </p:cNvPicPr>
          <p:nvPr/>
        </p:nvPicPr>
        <p:blipFill>
          <a:blip r:embed="rId2"/>
          <a:stretch>
            <a:fillRect/>
          </a:stretch>
        </p:blipFill>
        <p:spPr>
          <a:xfrm>
            <a:off x="3929345" y="4463811"/>
            <a:ext cx="5015932" cy="2420912"/>
          </a:xfrm>
          <a:prstGeom prst="rect">
            <a:avLst/>
          </a:prstGeom>
        </p:spPr>
      </p:pic>
    </p:spTree>
    <p:extLst>
      <p:ext uri="{BB962C8B-B14F-4D97-AF65-F5344CB8AC3E}">
        <p14:creationId xmlns:p14="http://schemas.microsoft.com/office/powerpoint/2010/main" val="118950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Fiscalité directe et fiscalité indirecte</a:t>
            </a:r>
          </a:p>
        </p:txBody>
      </p:sp>
      <p:sp>
        <p:nvSpPr>
          <p:cNvPr id="14" name="Espace réservé du contenu 13"/>
          <p:cNvSpPr>
            <a:spLocks noGrp="1"/>
          </p:cNvSpPr>
          <p:nvPr>
            <p:ph idx="1"/>
          </p:nvPr>
        </p:nvSpPr>
        <p:spPr/>
        <p:txBody>
          <a:bodyPr rtlCol="0">
            <a:normAutofit/>
          </a:bodyPr>
          <a:lstStyle/>
          <a:p>
            <a:pPr lvl="0"/>
            <a:r>
              <a:rPr lang="fr-FR" dirty="0"/>
              <a:t>L’impôt direct :  La charge de l’impôt pèse sur le contribuable, qu’il s’agisse d’un particulier ou d’un professionnel : </a:t>
            </a:r>
          </a:p>
          <a:p>
            <a:pPr lvl="1"/>
            <a:r>
              <a:rPr lang="fr-FR" dirty="0"/>
              <a:t>Impôts sur le revenu, sur l’immobilier, sur les sociétés, la taxe foncière et la taxe d’habitation</a:t>
            </a:r>
          </a:p>
          <a:p>
            <a:pPr lvl="0"/>
            <a:r>
              <a:rPr lang="fr-FR" dirty="0"/>
              <a:t>L’impôt indirect :</a:t>
            </a:r>
          </a:p>
          <a:p>
            <a:pPr lvl="1"/>
            <a:r>
              <a:rPr lang="fr-FR" dirty="0"/>
              <a:t>la TVA, la taxe sur les produits pétroliers, les droits d’enregistrement, de timbre et de douane</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1924" y="368513"/>
            <a:ext cx="3456384" cy="1219200"/>
          </a:xfrm>
        </p:spPr>
        <p:txBody>
          <a:bodyPr>
            <a:normAutofit fontScale="90000"/>
          </a:bodyPr>
          <a:lstStyle/>
          <a:p>
            <a:r>
              <a:rPr lang="fr-FR" dirty="0"/>
              <a:t>Les revenus de capitaux mobiliers : l’assurance-vie</a:t>
            </a:r>
          </a:p>
        </p:txBody>
      </p:sp>
      <p:sp>
        <p:nvSpPr>
          <p:cNvPr id="3" name="Espace réservé du contenu 2"/>
          <p:cNvSpPr>
            <a:spLocks noGrp="1"/>
          </p:cNvSpPr>
          <p:nvPr>
            <p:ph idx="1"/>
          </p:nvPr>
        </p:nvSpPr>
        <p:spPr/>
        <p:txBody>
          <a:bodyPr/>
          <a:lstStyle/>
          <a:p>
            <a:endParaRPr lang="fr-FR" dirty="0"/>
          </a:p>
          <a:p>
            <a:pPr marL="0" indent="0">
              <a:buNone/>
            </a:pPr>
            <a:endParaRPr lang="fr-FR" dirty="0"/>
          </a:p>
        </p:txBody>
      </p:sp>
      <p:pic>
        <p:nvPicPr>
          <p:cNvPr id="4" name="Image 3"/>
          <p:cNvPicPr>
            <a:picLocks noChangeAspect="1"/>
          </p:cNvPicPr>
          <p:nvPr/>
        </p:nvPicPr>
        <p:blipFill>
          <a:blip r:embed="rId2"/>
          <a:stretch>
            <a:fillRect/>
          </a:stretch>
        </p:blipFill>
        <p:spPr>
          <a:xfrm>
            <a:off x="5302324" y="184946"/>
            <a:ext cx="6468417" cy="6651312"/>
          </a:xfrm>
          <a:prstGeom prst="rect">
            <a:avLst/>
          </a:prstGeom>
        </p:spPr>
      </p:pic>
    </p:spTree>
    <p:extLst>
      <p:ext uri="{BB962C8B-B14F-4D97-AF65-F5344CB8AC3E}">
        <p14:creationId xmlns:p14="http://schemas.microsoft.com/office/powerpoint/2010/main" val="244651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1924" y="368513"/>
            <a:ext cx="9217024" cy="1219200"/>
          </a:xfrm>
        </p:spPr>
        <p:txBody>
          <a:bodyPr>
            <a:normAutofit/>
          </a:bodyPr>
          <a:lstStyle/>
          <a:p>
            <a:r>
              <a:rPr lang="fr-FR" dirty="0"/>
              <a:t>Les revenus de capitaux mobiliers : le PEA</a:t>
            </a:r>
          </a:p>
        </p:txBody>
      </p:sp>
      <p:sp>
        <p:nvSpPr>
          <p:cNvPr id="3" name="Espace réservé du contenu 2"/>
          <p:cNvSpPr>
            <a:spLocks noGrp="1"/>
          </p:cNvSpPr>
          <p:nvPr>
            <p:ph idx="1"/>
          </p:nvPr>
        </p:nvSpPr>
        <p:spPr/>
        <p:txBody>
          <a:bodyPr/>
          <a:lstStyle/>
          <a:p>
            <a:endParaRPr lang="fr-FR" dirty="0"/>
          </a:p>
          <a:p>
            <a:pPr marL="0" indent="0">
              <a:buNone/>
            </a:pPr>
            <a:endParaRPr lang="fr-FR" dirty="0"/>
          </a:p>
        </p:txBody>
      </p:sp>
      <p:pic>
        <p:nvPicPr>
          <p:cNvPr id="5" name="Image 4"/>
          <p:cNvPicPr>
            <a:picLocks noChangeAspect="1"/>
          </p:cNvPicPr>
          <p:nvPr/>
        </p:nvPicPr>
        <p:blipFill>
          <a:blip r:embed="rId2"/>
          <a:stretch>
            <a:fillRect/>
          </a:stretch>
        </p:blipFill>
        <p:spPr>
          <a:xfrm>
            <a:off x="2710036" y="2054225"/>
            <a:ext cx="7029450" cy="4114800"/>
          </a:xfrm>
          <a:prstGeom prst="rect">
            <a:avLst/>
          </a:prstGeom>
        </p:spPr>
      </p:pic>
    </p:spTree>
    <p:extLst>
      <p:ext uri="{BB962C8B-B14F-4D97-AF65-F5344CB8AC3E}">
        <p14:creationId xmlns:p14="http://schemas.microsoft.com/office/powerpoint/2010/main" val="140405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1924" y="368513"/>
            <a:ext cx="9217024" cy="1219200"/>
          </a:xfrm>
        </p:spPr>
        <p:txBody>
          <a:bodyPr>
            <a:normAutofit/>
          </a:bodyPr>
          <a:lstStyle/>
          <a:p>
            <a:r>
              <a:rPr lang="fr-FR" dirty="0"/>
              <a:t>Les revenus de capitaux mobiliers : le PEA</a:t>
            </a:r>
          </a:p>
        </p:txBody>
      </p:sp>
      <p:sp>
        <p:nvSpPr>
          <p:cNvPr id="3" name="Espace réservé du contenu 2"/>
          <p:cNvSpPr>
            <a:spLocks noGrp="1"/>
          </p:cNvSpPr>
          <p:nvPr>
            <p:ph idx="1"/>
          </p:nvPr>
        </p:nvSpPr>
        <p:spPr/>
        <p:txBody>
          <a:bodyPr/>
          <a:lstStyle/>
          <a:p>
            <a:endParaRPr lang="fr-FR" dirty="0"/>
          </a:p>
          <a:p>
            <a:pPr marL="0" indent="0">
              <a:buNone/>
            </a:pPr>
            <a:endParaRPr lang="fr-FR" dirty="0"/>
          </a:p>
        </p:txBody>
      </p:sp>
      <p:pic>
        <p:nvPicPr>
          <p:cNvPr id="4" name="Image 3"/>
          <p:cNvPicPr>
            <a:picLocks noChangeAspect="1"/>
          </p:cNvPicPr>
          <p:nvPr/>
        </p:nvPicPr>
        <p:blipFill>
          <a:blip r:embed="rId2"/>
          <a:stretch>
            <a:fillRect/>
          </a:stretch>
        </p:blipFill>
        <p:spPr>
          <a:xfrm>
            <a:off x="2494012" y="2132856"/>
            <a:ext cx="7134225" cy="4248150"/>
          </a:xfrm>
          <a:prstGeom prst="rect">
            <a:avLst/>
          </a:prstGeom>
        </p:spPr>
      </p:pic>
    </p:spTree>
    <p:extLst>
      <p:ext uri="{BB962C8B-B14F-4D97-AF65-F5344CB8AC3E}">
        <p14:creationId xmlns:p14="http://schemas.microsoft.com/office/powerpoint/2010/main" val="37264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1924" y="368513"/>
            <a:ext cx="9217024" cy="1219200"/>
          </a:xfrm>
        </p:spPr>
        <p:txBody>
          <a:bodyPr>
            <a:normAutofit/>
          </a:bodyPr>
          <a:lstStyle/>
          <a:p>
            <a:r>
              <a:rPr lang="fr-FR" dirty="0"/>
              <a:t>Les revenus de capitaux mobiliers : le PER</a:t>
            </a:r>
          </a:p>
        </p:txBody>
      </p:sp>
      <p:sp>
        <p:nvSpPr>
          <p:cNvPr id="3" name="Espace réservé du contenu 2"/>
          <p:cNvSpPr>
            <a:spLocks noGrp="1"/>
          </p:cNvSpPr>
          <p:nvPr>
            <p:ph idx="1"/>
          </p:nvPr>
        </p:nvSpPr>
        <p:spPr/>
        <p:txBody>
          <a:bodyPr/>
          <a:lstStyle/>
          <a:p>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1773932" y="1966204"/>
            <a:ext cx="5994005" cy="4725144"/>
          </a:xfrm>
          <a:prstGeom prst="rect">
            <a:avLst/>
          </a:prstGeom>
        </p:spPr>
      </p:pic>
      <p:sp>
        <p:nvSpPr>
          <p:cNvPr id="6" name="ZoneTexte 5"/>
          <p:cNvSpPr txBox="1"/>
          <p:nvPr/>
        </p:nvSpPr>
        <p:spPr>
          <a:xfrm>
            <a:off x="8031894" y="2366952"/>
            <a:ext cx="3744416" cy="3416320"/>
          </a:xfrm>
          <a:prstGeom prst="rect">
            <a:avLst/>
          </a:prstGeom>
          <a:noFill/>
        </p:spPr>
        <p:txBody>
          <a:bodyPr wrap="square" rtlCol="0">
            <a:spAutoFit/>
          </a:bodyPr>
          <a:lstStyle/>
          <a:p>
            <a:r>
              <a:rPr lang="fr-FR" dirty="0"/>
              <a:t>Possibilité de déduire les cotisations et primes versées sur PER du revenu brut global.</a:t>
            </a:r>
          </a:p>
          <a:p>
            <a:endParaRPr lang="fr-FR" dirty="0"/>
          </a:p>
          <a:p>
            <a:pPr marL="285750" indent="-285750">
              <a:buFont typeface="Arial" panose="020B0604020202020204" pitchFamily="34" charset="0"/>
              <a:buChar char="•"/>
            </a:pPr>
            <a:r>
              <a:rPr lang="fr-FR" dirty="0"/>
              <a:t>10 % des revenus d’activité professionnelle déclarés au titre de l’année n-1 dans la limite de 32 909 €</a:t>
            </a:r>
          </a:p>
          <a:p>
            <a:pPr marL="285750" indent="-285750">
              <a:buFont typeface="Arial" panose="020B0604020202020204" pitchFamily="34" charset="0"/>
              <a:buChar char="•"/>
            </a:pPr>
            <a:r>
              <a:rPr lang="fr-FR" dirty="0"/>
              <a:t>4 114 €, si ce montant est supérieur à 10 % de vos revenus d’activité professionnelle déclarés au titre de l’année n-1.</a:t>
            </a:r>
          </a:p>
        </p:txBody>
      </p:sp>
    </p:spTree>
    <p:extLst>
      <p:ext uri="{BB962C8B-B14F-4D97-AF65-F5344CB8AC3E}">
        <p14:creationId xmlns:p14="http://schemas.microsoft.com/office/powerpoint/2010/main" val="405572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1924" y="368513"/>
            <a:ext cx="9217024" cy="1219200"/>
          </a:xfrm>
        </p:spPr>
        <p:txBody>
          <a:bodyPr>
            <a:normAutofit/>
          </a:bodyPr>
          <a:lstStyle/>
          <a:p>
            <a:r>
              <a:rPr lang="fr-FR" dirty="0"/>
              <a:t>Le prélèvement à la source </a:t>
            </a:r>
          </a:p>
        </p:txBody>
      </p:sp>
      <p:sp>
        <p:nvSpPr>
          <p:cNvPr id="3" name="Espace réservé du contenu 2"/>
          <p:cNvSpPr>
            <a:spLocks noGrp="1"/>
          </p:cNvSpPr>
          <p:nvPr>
            <p:ph idx="1"/>
          </p:nvPr>
        </p:nvSpPr>
        <p:spPr/>
        <p:txBody>
          <a:bodyPr/>
          <a:lstStyle/>
          <a:p>
            <a:endParaRPr lang="fr-FR" dirty="0"/>
          </a:p>
          <a:p>
            <a:pPr marL="0" indent="0">
              <a:buNone/>
            </a:pPr>
            <a:endParaRPr lang="fr-FR" dirty="0"/>
          </a:p>
        </p:txBody>
      </p:sp>
      <p:pic>
        <p:nvPicPr>
          <p:cNvPr id="4" name="Image 3"/>
          <p:cNvPicPr>
            <a:picLocks noChangeAspect="1"/>
          </p:cNvPicPr>
          <p:nvPr/>
        </p:nvPicPr>
        <p:blipFill>
          <a:blip r:embed="rId3"/>
          <a:stretch>
            <a:fillRect/>
          </a:stretch>
        </p:blipFill>
        <p:spPr>
          <a:xfrm>
            <a:off x="1701924" y="1844824"/>
            <a:ext cx="5762625" cy="4876800"/>
          </a:xfrm>
          <a:prstGeom prst="rect">
            <a:avLst/>
          </a:prstGeom>
        </p:spPr>
      </p:pic>
    </p:spTree>
    <p:extLst>
      <p:ext uri="{BB962C8B-B14F-4D97-AF65-F5344CB8AC3E}">
        <p14:creationId xmlns:p14="http://schemas.microsoft.com/office/powerpoint/2010/main" val="356156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1924" y="368513"/>
            <a:ext cx="9217024" cy="1219200"/>
          </a:xfrm>
        </p:spPr>
        <p:txBody>
          <a:bodyPr>
            <a:normAutofit/>
          </a:bodyPr>
          <a:lstStyle/>
          <a:p>
            <a:r>
              <a:rPr lang="fr-FR" dirty="0"/>
              <a:t>La territorialité de l’impôt</a:t>
            </a:r>
          </a:p>
        </p:txBody>
      </p:sp>
      <p:sp>
        <p:nvSpPr>
          <p:cNvPr id="3" name="Espace réservé du contenu 2"/>
          <p:cNvSpPr>
            <a:spLocks noGrp="1"/>
          </p:cNvSpPr>
          <p:nvPr>
            <p:ph idx="1"/>
          </p:nvPr>
        </p:nvSpPr>
        <p:spPr>
          <a:xfrm>
            <a:off x="1522413" y="1981200"/>
            <a:ext cx="10404647" cy="4187825"/>
          </a:xfrm>
        </p:spPr>
        <p:txBody>
          <a:bodyPr/>
          <a:lstStyle/>
          <a:p>
            <a:endParaRPr lang="fr-FR" dirty="0"/>
          </a:p>
          <a:p>
            <a:pPr marL="0" indent="0">
              <a:buNone/>
            </a:pPr>
            <a:endParaRPr lang="fr-FR" dirty="0"/>
          </a:p>
        </p:txBody>
      </p:sp>
      <p:sp>
        <p:nvSpPr>
          <p:cNvPr id="5" name="Rectangle 4"/>
          <p:cNvSpPr/>
          <p:nvPr/>
        </p:nvSpPr>
        <p:spPr>
          <a:xfrm>
            <a:off x="1522413" y="2132856"/>
            <a:ext cx="10044607" cy="3831818"/>
          </a:xfrm>
          <a:prstGeom prst="rect">
            <a:avLst/>
          </a:prstGeom>
        </p:spPr>
        <p:txBody>
          <a:bodyPr wrap="square">
            <a:spAutoFit/>
          </a:bodyPr>
          <a:lstStyle/>
          <a:p>
            <a:pPr>
              <a:lnSpc>
                <a:spcPct val="150000"/>
              </a:lnSpc>
            </a:pPr>
            <a:r>
              <a:rPr lang="fr-FR" dirty="0"/>
              <a:t>Définition du domicile fiscal </a:t>
            </a:r>
          </a:p>
          <a:p>
            <a:pPr>
              <a:lnSpc>
                <a:spcPct val="150000"/>
              </a:lnSpc>
            </a:pPr>
            <a:r>
              <a:rPr lang="fr-FR" dirty="0"/>
              <a:t>Sont considérées comme ayant leur domicile fiscal en France les personnes : </a:t>
            </a:r>
          </a:p>
          <a:p>
            <a:pPr>
              <a:lnSpc>
                <a:spcPct val="150000"/>
              </a:lnSpc>
            </a:pPr>
            <a:r>
              <a:rPr lang="fr-FR" dirty="0"/>
              <a:t>• qui ont leur foyer en France ; </a:t>
            </a:r>
          </a:p>
          <a:p>
            <a:pPr>
              <a:lnSpc>
                <a:spcPct val="150000"/>
              </a:lnSpc>
            </a:pPr>
            <a:r>
              <a:rPr lang="fr-FR" dirty="0"/>
              <a:t>• ou qui ont leur lieu de séjour principal en France ; </a:t>
            </a:r>
          </a:p>
          <a:p>
            <a:pPr>
              <a:lnSpc>
                <a:spcPct val="150000"/>
              </a:lnSpc>
            </a:pPr>
            <a:r>
              <a:rPr lang="fr-FR" dirty="0"/>
              <a:t>• ou qui exercent en France une activité professionnelle, salariée ou non, à moins qu'elles ne justifient que cette activité y est exercée à titre accessoire ; </a:t>
            </a:r>
          </a:p>
          <a:p>
            <a:pPr>
              <a:lnSpc>
                <a:spcPct val="150000"/>
              </a:lnSpc>
            </a:pPr>
            <a:r>
              <a:rPr lang="fr-FR" dirty="0"/>
              <a:t>• ou qui ont en France le centre de leurs intérêts économiques. </a:t>
            </a:r>
          </a:p>
          <a:p>
            <a:pPr>
              <a:lnSpc>
                <a:spcPct val="150000"/>
              </a:lnSpc>
            </a:pPr>
            <a:r>
              <a:rPr lang="fr-FR" dirty="0"/>
              <a:t>Quelle que soit sa nationalité, une personne ayant son domicile fiscal en France est imposable sur son revenu mondial</a:t>
            </a:r>
          </a:p>
        </p:txBody>
      </p:sp>
    </p:spTree>
    <p:extLst>
      <p:ext uri="{BB962C8B-B14F-4D97-AF65-F5344CB8AC3E}">
        <p14:creationId xmlns:p14="http://schemas.microsoft.com/office/powerpoint/2010/main" val="37115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Impôt proportionnel et impôt progressif</a:t>
            </a:r>
          </a:p>
        </p:txBody>
      </p:sp>
      <p:sp>
        <p:nvSpPr>
          <p:cNvPr id="14" name="Espace réservé du contenu 13"/>
          <p:cNvSpPr>
            <a:spLocks noGrp="1"/>
          </p:cNvSpPr>
          <p:nvPr>
            <p:ph idx="1"/>
          </p:nvPr>
        </p:nvSpPr>
        <p:spPr/>
        <p:txBody>
          <a:bodyPr rtlCol="0">
            <a:normAutofit/>
          </a:bodyPr>
          <a:lstStyle/>
          <a:p>
            <a:pPr lvl="0"/>
            <a:endParaRPr lang="fr-FR" dirty="0"/>
          </a:p>
          <a:p>
            <a:pPr lvl="0"/>
            <a:r>
              <a:rPr lang="fr-FR" dirty="0"/>
              <a:t>Impôt progressif : le taux de cet impôt grimpe avec l’augmentation de la valeur de la base imposable. </a:t>
            </a:r>
          </a:p>
          <a:p>
            <a:pPr lvl="0"/>
            <a:r>
              <a:rPr lang="fr-FR" dirty="0"/>
              <a:t>Impôt proportionnel : Le taux reste le même quelle que soit la valeur de la base d’imposition. L’impôt de tous les contribuables est calculé au même taux.</a:t>
            </a:r>
          </a:p>
        </p:txBody>
      </p:sp>
    </p:spTree>
    <p:extLst>
      <p:ext uri="{BB962C8B-B14F-4D97-AF65-F5344CB8AC3E}">
        <p14:creationId xmlns:p14="http://schemas.microsoft.com/office/powerpoint/2010/main" val="50053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Les principaux impôts français </a:t>
            </a:r>
          </a:p>
        </p:txBody>
      </p:sp>
      <p:sp>
        <p:nvSpPr>
          <p:cNvPr id="14" name="Espace réservé du contenu 13"/>
          <p:cNvSpPr>
            <a:spLocks noGrp="1"/>
          </p:cNvSpPr>
          <p:nvPr>
            <p:ph idx="1"/>
          </p:nvPr>
        </p:nvSpPr>
        <p:spPr/>
        <p:txBody>
          <a:bodyPr rtlCol="0">
            <a:normAutofit/>
          </a:bodyPr>
          <a:lstStyle/>
          <a:p>
            <a:pPr marL="0" lvl="0" indent="0">
              <a:lnSpc>
                <a:spcPct val="150000"/>
              </a:lnSpc>
              <a:buNone/>
            </a:pPr>
            <a:r>
              <a:rPr lang="fr-FR" dirty="0"/>
              <a:t>• les impôts sur les revenus ;</a:t>
            </a:r>
          </a:p>
          <a:p>
            <a:pPr marL="0" lvl="0" indent="0">
              <a:lnSpc>
                <a:spcPct val="150000"/>
              </a:lnSpc>
              <a:buNone/>
            </a:pPr>
            <a:r>
              <a:rPr lang="fr-FR" dirty="0"/>
              <a:t>• les impôts sur la dépense ;</a:t>
            </a:r>
          </a:p>
          <a:p>
            <a:pPr marL="0" lvl="0" indent="0">
              <a:lnSpc>
                <a:spcPct val="150000"/>
              </a:lnSpc>
              <a:buNone/>
            </a:pPr>
            <a:r>
              <a:rPr lang="fr-FR" dirty="0"/>
              <a:t>• les impôts sur le patrimoine ;</a:t>
            </a:r>
          </a:p>
          <a:p>
            <a:pPr marL="0" lvl="0" indent="0">
              <a:lnSpc>
                <a:spcPct val="150000"/>
              </a:lnSpc>
              <a:buNone/>
            </a:pPr>
            <a:r>
              <a:rPr lang="fr-FR" dirty="0"/>
              <a:t>• les impôts directs locaux.</a:t>
            </a:r>
          </a:p>
        </p:txBody>
      </p:sp>
    </p:spTree>
    <p:extLst>
      <p:ext uri="{BB962C8B-B14F-4D97-AF65-F5344CB8AC3E}">
        <p14:creationId xmlns:p14="http://schemas.microsoft.com/office/powerpoint/2010/main" val="257855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Les impôts sur le revenu</a:t>
            </a:r>
          </a:p>
        </p:txBody>
      </p:sp>
      <p:sp>
        <p:nvSpPr>
          <p:cNvPr id="14" name="Espace réservé du contenu 13"/>
          <p:cNvSpPr>
            <a:spLocks noGrp="1"/>
          </p:cNvSpPr>
          <p:nvPr>
            <p:ph idx="1"/>
          </p:nvPr>
        </p:nvSpPr>
        <p:spPr/>
        <p:txBody>
          <a:bodyPr rtlCol="0">
            <a:normAutofit fontScale="70000" lnSpcReduction="20000"/>
          </a:bodyPr>
          <a:lstStyle/>
          <a:p>
            <a:pPr marL="0" lvl="0" indent="0">
              <a:lnSpc>
                <a:spcPct val="120000"/>
              </a:lnSpc>
              <a:buNone/>
            </a:pPr>
            <a:r>
              <a:rPr lang="fr-FR" dirty="0"/>
              <a:t>Il existe en France quatre catégories de prélèvements fiscaux sur les revenus :</a:t>
            </a:r>
          </a:p>
          <a:p>
            <a:pPr marL="0" lvl="0" indent="0">
              <a:lnSpc>
                <a:spcPct val="120000"/>
              </a:lnSpc>
              <a:buNone/>
            </a:pPr>
            <a:r>
              <a:rPr lang="fr-FR" dirty="0"/>
              <a:t>• l'impôt sur les sociétés ;</a:t>
            </a:r>
          </a:p>
          <a:p>
            <a:pPr marL="0" lvl="0" indent="0">
              <a:lnSpc>
                <a:spcPct val="120000"/>
              </a:lnSpc>
              <a:buNone/>
            </a:pPr>
            <a:r>
              <a:rPr lang="fr-FR" dirty="0"/>
              <a:t>• l'impôt sur le revenu des personnes physiques ;</a:t>
            </a:r>
          </a:p>
          <a:p>
            <a:pPr marL="0" indent="0">
              <a:lnSpc>
                <a:spcPct val="120000"/>
              </a:lnSpc>
              <a:buNone/>
            </a:pPr>
            <a:r>
              <a:rPr lang="fr-FR" dirty="0"/>
              <a:t>• les impôts à finalité sociale  : financer une partie de la Sécurité sociale, des retraites et du Revenu de Solidarité Active (RSA). </a:t>
            </a:r>
          </a:p>
          <a:p>
            <a:pPr lvl="1">
              <a:lnSpc>
                <a:spcPct val="120000"/>
              </a:lnSpc>
            </a:pPr>
            <a:r>
              <a:rPr lang="fr-FR" dirty="0"/>
              <a:t>La Contribution Sociale Généralisée (CSG) : 9,2 %*</a:t>
            </a:r>
          </a:p>
          <a:p>
            <a:pPr lvl="1">
              <a:lnSpc>
                <a:spcPct val="120000"/>
              </a:lnSpc>
            </a:pPr>
            <a:r>
              <a:rPr lang="fr-FR" dirty="0"/>
              <a:t>La Contribution au remboursement de la dette sociale (CRDS) : 0,5 %*</a:t>
            </a:r>
          </a:p>
          <a:p>
            <a:pPr lvl="1">
              <a:lnSpc>
                <a:spcPct val="120000"/>
              </a:lnSpc>
            </a:pPr>
            <a:r>
              <a:rPr lang="fr-FR" dirty="0"/>
              <a:t>Le prélèvement de solidarité : 7,5 %*</a:t>
            </a:r>
          </a:p>
          <a:p>
            <a:pPr marL="0" lvl="0" indent="0">
              <a:lnSpc>
                <a:spcPct val="120000"/>
              </a:lnSpc>
              <a:buNone/>
            </a:pPr>
            <a:r>
              <a:rPr lang="fr-FR" dirty="0"/>
              <a:t>• les taxes dues par les employeurs sur le montant global des salaires. </a:t>
            </a:r>
          </a:p>
          <a:p>
            <a:pPr marL="0" indent="0" algn="r">
              <a:lnSpc>
                <a:spcPct val="120000"/>
              </a:lnSpc>
              <a:buNone/>
            </a:pPr>
            <a:r>
              <a:rPr lang="fr-FR" sz="2300" dirty="0"/>
              <a:t>*taux applicables aux revenus du patrimoine et des placements</a:t>
            </a:r>
          </a:p>
        </p:txBody>
      </p:sp>
    </p:spTree>
    <p:extLst>
      <p:ext uri="{BB962C8B-B14F-4D97-AF65-F5344CB8AC3E}">
        <p14:creationId xmlns:p14="http://schemas.microsoft.com/office/powerpoint/2010/main" val="118330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Les impôts sur la dépense</a:t>
            </a:r>
          </a:p>
        </p:txBody>
      </p:sp>
      <p:sp>
        <p:nvSpPr>
          <p:cNvPr id="14" name="Espace réservé du contenu 13"/>
          <p:cNvSpPr>
            <a:spLocks noGrp="1"/>
          </p:cNvSpPr>
          <p:nvPr>
            <p:ph idx="1"/>
          </p:nvPr>
        </p:nvSpPr>
        <p:spPr/>
        <p:txBody>
          <a:bodyPr rtlCol="0">
            <a:normAutofit/>
          </a:bodyPr>
          <a:lstStyle/>
          <a:p>
            <a:pPr marL="0" lvl="0" indent="0">
              <a:lnSpc>
                <a:spcPct val="150000"/>
              </a:lnSpc>
              <a:buNone/>
            </a:pPr>
            <a:r>
              <a:rPr lang="fr-FR" dirty="0"/>
              <a:t>Les impôts sur la dépense frappent la consommation et les investissements des ménages et des entreprises</a:t>
            </a:r>
          </a:p>
          <a:p>
            <a:pPr>
              <a:lnSpc>
                <a:spcPct val="150000"/>
              </a:lnSpc>
            </a:pPr>
            <a:r>
              <a:rPr lang="fr-FR" dirty="0"/>
              <a:t>La TVA</a:t>
            </a:r>
          </a:p>
          <a:p>
            <a:pPr>
              <a:lnSpc>
                <a:spcPct val="150000"/>
              </a:lnSpc>
            </a:pPr>
            <a:r>
              <a:rPr lang="fr-FR" dirty="0"/>
              <a:t>Taxe intérieure de consommation sur les produits énergétiques (TICPE) </a:t>
            </a:r>
          </a:p>
          <a:p>
            <a:pPr>
              <a:lnSpc>
                <a:spcPct val="150000"/>
              </a:lnSpc>
            </a:pPr>
            <a:r>
              <a:rPr lang="fr-FR" dirty="0"/>
              <a:t>L’accise sur les tabacs et les alcools auparavant connue sous l’appellation «contributions indirectes et réglementations assimilées »</a:t>
            </a:r>
          </a:p>
        </p:txBody>
      </p:sp>
    </p:spTree>
    <p:extLst>
      <p:ext uri="{BB962C8B-B14F-4D97-AF65-F5344CB8AC3E}">
        <p14:creationId xmlns:p14="http://schemas.microsoft.com/office/powerpoint/2010/main" val="315406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Les impôts sur le patrimoine</a:t>
            </a:r>
          </a:p>
        </p:txBody>
      </p:sp>
      <p:sp>
        <p:nvSpPr>
          <p:cNvPr id="14" name="Espace réservé du contenu 13"/>
          <p:cNvSpPr>
            <a:spLocks noGrp="1"/>
          </p:cNvSpPr>
          <p:nvPr>
            <p:ph idx="1"/>
          </p:nvPr>
        </p:nvSpPr>
        <p:spPr/>
        <p:txBody>
          <a:bodyPr rtlCol="0">
            <a:normAutofit/>
          </a:bodyPr>
          <a:lstStyle/>
          <a:p>
            <a:pPr>
              <a:lnSpc>
                <a:spcPct val="150000"/>
              </a:lnSpc>
            </a:pPr>
            <a:r>
              <a:rPr lang="fr-FR" dirty="0"/>
              <a:t>Les droits d'enregistrement</a:t>
            </a:r>
          </a:p>
          <a:p>
            <a:pPr>
              <a:lnSpc>
                <a:spcPct val="150000"/>
              </a:lnSpc>
            </a:pPr>
            <a:r>
              <a:rPr lang="fr-FR" dirty="0"/>
              <a:t>Les droits de timbre et assimilés</a:t>
            </a:r>
          </a:p>
          <a:p>
            <a:pPr>
              <a:lnSpc>
                <a:spcPct val="150000"/>
              </a:lnSpc>
            </a:pPr>
            <a:r>
              <a:rPr lang="fr-FR" dirty="0"/>
              <a:t>L’IFI impôt sur la solidarité immobilière</a:t>
            </a:r>
          </a:p>
        </p:txBody>
      </p:sp>
    </p:spTree>
    <p:extLst>
      <p:ext uri="{BB962C8B-B14F-4D97-AF65-F5344CB8AC3E}">
        <p14:creationId xmlns:p14="http://schemas.microsoft.com/office/powerpoint/2010/main" val="190467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ymboles monétaires 16 x 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19_TF02895262.potx" id="{89364B85-2FB4-4A94-B183-C720F4F2EBA6}" vid="{7FC7AAF0-9AF9-4DFC-8FFF-1E0C3CCF95BE}"/>
    </a:ext>
  </a:extLst>
</a:theme>
</file>

<file path=ppt/theme/theme2.xml><?xml version="1.0" encoding="utf-8"?>
<a:theme xmlns:a="http://schemas.openxmlformats.org/drawingml/2006/main" name="Thème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Symboles de devises (grand écran)</Template>
  <TotalTime>896</TotalTime>
  <Words>3137</Words>
  <Application>Microsoft Office PowerPoint</Application>
  <PresentationFormat>Personnalisé</PresentationFormat>
  <Paragraphs>289</Paragraphs>
  <Slides>45</Slides>
  <Notes>32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45</vt:i4>
      </vt:variant>
    </vt:vector>
  </HeadingPairs>
  <TitlesOfParts>
    <vt:vector size="48" baseType="lpstr">
      <vt:lpstr>Arial</vt:lpstr>
      <vt:lpstr>Cambria</vt:lpstr>
      <vt:lpstr>Symboles monétaires 16 x 9</vt:lpstr>
      <vt:lpstr>La fiscalité du particulier</vt:lpstr>
      <vt:lpstr>Le module </vt:lpstr>
      <vt:lpstr>Pourquoi des impôts ?</vt:lpstr>
      <vt:lpstr>Fiscalité directe et fiscalité indirecte</vt:lpstr>
      <vt:lpstr>Impôt proportionnel et impôt progressif</vt:lpstr>
      <vt:lpstr>Les principaux impôts français </vt:lpstr>
      <vt:lpstr>Les impôts sur le revenu</vt:lpstr>
      <vt:lpstr>Les impôts sur la dépense</vt:lpstr>
      <vt:lpstr>Les impôts sur le patrimoine</vt:lpstr>
      <vt:lpstr>Les impôts directs locaux</vt:lpstr>
      <vt:lpstr>Les principaux impôts perçus par l’état pour 2023</vt:lpstr>
      <vt:lpstr>Les informations</vt:lpstr>
      <vt:lpstr>Les obligations déclaratives </vt:lpstr>
      <vt:lpstr>Le foyer fiscal</vt:lpstr>
      <vt:lpstr>Les étapes du calcul</vt:lpstr>
      <vt:lpstr>Les 5 étapes</vt:lpstr>
      <vt:lpstr>La première étape : Détermination du Revenu Brut global </vt:lpstr>
      <vt:lpstr>La 2ème étape : Détermination du Revenu Net global </vt:lpstr>
      <vt:lpstr>La 3ème étape : Détermination du Revenu Net Imposable </vt:lpstr>
      <vt:lpstr>La 3ème étape zoom sur les frais professionnels</vt:lpstr>
      <vt:lpstr>La 4ème étape : Détermination de l’Impôt Brut </vt:lpstr>
      <vt:lpstr>La 4ème étape : Détermination de l’Impôt Brut </vt:lpstr>
      <vt:lpstr>La 4ème étape Zoom sur le nombre de part</vt:lpstr>
      <vt:lpstr>Le barème progressif</vt:lpstr>
      <vt:lpstr>La 5ème étape : Détermination de l’Impôt Brut </vt:lpstr>
      <vt:lpstr>La 5ème étape</vt:lpstr>
      <vt:lpstr>Taux moyen et taux marginal d’imposition</vt:lpstr>
      <vt:lpstr>Les revenus fonciers</vt:lpstr>
      <vt:lpstr>Les revenus fonciers : Le régime micro-foncier </vt:lpstr>
      <vt:lpstr>Les revenus fonciers : Le régime réel d’imposition </vt:lpstr>
      <vt:lpstr>Les Plus-value immobilières</vt:lpstr>
      <vt:lpstr>Les Plus-value immobilières</vt:lpstr>
      <vt:lpstr>Les Plus-value immobilières</vt:lpstr>
      <vt:lpstr>Impôt sur la fortune immobilière IFI</vt:lpstr>
      <vt:lpstr>Impôt sur la fortune immobilière IFI</vt:lpstr>
      <vt:lpstr>Les revenus de capitaux mobiliers</vt:lpstr>
      <vt:lpstr>Les revenus de capitaux mobiliers</vt:lpstr>
      <vt:lpstr>Les revenus de capitaux mobiliers</vt:lpstr>
      <vt:lpstr>Les plus ou moins values de cessions de valeurs mobilières</vt:lpstr>
      <vt:lpstr>Les revenus de capitaux mobiliers : l’assurance-vie</vt:lpstr>
      <vt:lpstr>Les revenus de capitaux mobiliers : le PEA</vt:lpstr>
      <vt:lpstr>Les revenus de capitaux mobiliers : le PEA</vt:lpstr>
      <vt:lpstr>Les revenus de capitaux mobiliers : le PER</vt:lpstr>
      <vt:lpstr>Le prélèvement à la source </vt:lpstr>
      <vt:lpstr>La territorialité de l’impôt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fiscalité du particulier</dc:title>
  <dc:creator>guerin sabine</dc:creator>
  <cp:lastModifiedBy>Aya Akurdan</cp:lastModifiedBy>
  <cp:revision>60</cp:revision>
  <dcterms:created xsi:type="dcterms:W3CDTF">2023-03-13T08:34:10Z</dcterms:created>
  <dcterms:modified xsi:type="dcterms:W3CDTF">2024-04-04T08:52:37Z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