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sldIdLst>
    <p:sldId id="986" r:id="rId5"/>
    <p:sldId id="999" r:id="rId6"/>
    <p:sldId id="1049" r:id="rId7"/>
    <p:sldId id="1000" r:id="rId8"/>
    <p:sldId id="1002" r:id="rId9"/>
    <p:sldId id="1018" r:id="rId10"/>
    <p:sldId id="1050" r:id="rId11"/>
    <p:sldId id="1051" r:id="rId12"/>
    <p:sldId id="1054" r:id="rId13"/>
    <p:sldId id="1017" r:id="rId14"/>
    <p:sldId id="1052" r:id="rId15"/>
    <p:sldId id="1056" r:id="rId16"/>
    <p:sldId id="1057" r:id="rId17"/>
    <p:sldId id="1058" r:id="rId18"/>
    <p:sldId id="1053" r:id="rId19"/>
    <p:sldId id="1059" r:id="rId20"/>
    <p:sldId id="1060" r:id="rId21"/>
    <p:sldId id="1061" r:id="rId22"/>
    <p:sldId id="1062" r:id="rId23"/>
    <p:sldId id="1063" r:id="rId24"/>
    <p:sldId id="1064" r:id="rId25"/>
    <p:sldId id="1048" r:id="rId26"/>
    <p:sldId id="1065" r:id="rId27"/>
    <p:sldId id="1066" r:id="rId28"/>
    <p:sldId id="1067" r:id="rId29"/>
    <p:sldId id="1055" r:id="rId30"/>
    <p:sldId id="1068" r:id="rId31"/>
    <p:sldId id="1069" r:id="rId32"/>
    <p:sldId id="1070" r:id="rId33"/>
    <p:sldId id="1031" r:id="rId34"/>
    <p:sldId id="1072" r:id="rId35"/>
    <p:sldId id="1032" r:id="rId36"/>
    <p:sldId id="1033" r:id="rId37"/>
    <p:sldId id="1073" r:id="rId38"/>
    <p:sldId id="1034" r:id="rId39"/>
    <p:sldId id="1035" r:id="rId40"/>
    <p:sldId id="1036" r:id="rId41"/>
    <p:sldId id="1037" r:id="rId42"/>
    <p:sldId id="1074" r:id="rId43"/>
    <p:sldId id="1075" r:id="rId44"/>
    <p:sldId id="1076" r:id="rId45"/>
    <p:sldId id="1077" r:id="rId46"/>
    <p:sldId id="1078" r:id="rId47"/>
    <p:sldId id="1040" r:id="rId48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71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88" y="56"/>
      </p:cViewPr>
      <p:guideLst/>
    </p:cSldViewPr>
  </p:slideViewPr>
  <p:outlineViewPr>
    <p:cViewPr>
      <p:scale>
        <a:sx n="33" d="100"/>
        <a:sy n="33" d="100"/>
      </p:scale>
      <p:origin x="0" y="-1990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59"/>
    </p:cViewPr>
  </p:sorter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9F12B-5254-4710-95EE-4CC1BE9B2060}" type="datetimeFigureOut">
              <a:rPr lang="fr-FR" smtClean="0"/>
              <a:t>26/03/2024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49DD9-43B9-4767-9FA6-F033231C909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0808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48A999-AC05-44F2-9E59-7C749D6A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3A089CB-7AF9-4AD1-9B85-D06068242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137F0D-4EC7-421B-A887-05ADC222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9B6AD-AA33-4D76-AD62-17DCBD27AE90}" type="datetime1">
              <a:rPr lang="fr-FR" smtClean="0"/>
              <a:t>26/03/2024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B93EF7-8404-43B1-AB52-94866DD59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507066-38B6-45E4-8BDF-5D149DB0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‹N°›</a:t>
            </a:fld>
            <a:endParaRPr lang="fr-FR" dirty="0"/>
          </a:p>
        </p:txBody>
      </p:sp>
      <p:pic>
        <p:nvPicPr>
          <p:cNvPr id="8" name="Image 7" descr="Panorama Szanghaju">
            <a:extLst>
              <a:ext uri="{FF2B5EF4-FFF2-40B4-BE49-F238E27FC236}">
                <a16:creationId xmlns:a16="http://schemas.microsoft.com/office/drawing/2014/main" id="{8E71E8B4-869C-4BBF-9735-FDA5D965C1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1900"/>
            <a:ext cx="12192000" cy="54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23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606E2A-145C-4C18-909D-4AEFF2F045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662AD20-03D1-4870-A3E3-5652EFB5D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233B87-4B06-4C97-9875-F114E2E78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2BDD1-34FC-4C98-A95B-DB2590C5DED7}" type="datetime1">
              <a:rPr lang="fr-FR" smtClean="0"/>
              <a:t>26/03/2024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7F1545A-C597-4AD5-B141-A99A0D1FD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86021DE-2181-4234-856E-75B66360A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06249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F49FDCC-3B8E-4177-97AC-41B89AE00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F456EA7-91B6-4BA7-B5A5-41FE614DB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5BAFC1-8028-4EFD-A490-3EB809EBC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76532-B75B-4AA4-8A93-1ECC05CE4403}" type="datetime1">
              <a:rPr lang="fr-FR" smtClean="0"/>
              <a:t>26/03/2024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973A1A-D0F4-423A-8BA0-4F3D3458F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13BA30-F2B2-4558-8178-597178DA3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02FB9-CAD2-4145-90AA-652660DB7728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901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D0C49-45D4-47CE-82CA-C80D4282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525" y="17621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rgbClr val="00B0F0"/>
                </a:solidFill>
              </a:rPr>
              <a:t>Analyse du Bilan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1</a:t>
            </a:fld>
            <a:endParaRPr lang="fr-FR" dirty="0"/>
          </a:p>
        </p:txBody>
      </p:sp>
      <p:pic>
        <p:nvPicPr>
          <p:cNvPr id="91138" name="Picture 2" descr="Actualité - La réalité économique contre l'économie financière">
            <a:extLst>
              <a:ext uri="{FF2B5EF4-FFF2-40B4-BE49-F238E27FC236}">
                <a16:creationId xmlns:a16="http://schemas.microsoft.com/office/drawing/2014/main" id="{27396229-2648-4486-8F5D-3A97697E8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25" y="3059112"/>
            <a:ext cx="4229020" cy="207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189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10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F3B4AC-75DE-4BFE-8DA5-0A767611F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0" y="917560"/>
            <a:ext cx="7709032" cy="5753639"/>
          </a:xfrm>
          <a:prstGeom prst="rect">
            <a:avLst/>
          </a:prstGeom>
        </p:spPr>
      </p:pic>
      <p:sp>
        <p:nvSpPr>
          <p:cNvPr id="7" name="Titre 5">
            <a:extLst>
              <a:ext uri="{FF2B5EF4-FFF2-40B4-BE49-F238E27FC236}">
                <a16:creationId xmlns:a16="http://schemas.microsoft.com/office/drawing/2014/main" id="{E0EE5DF6-8530-86D2-9B80-7EEC62F03C3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0586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Le Bilan Fonctionnel et Les Cycles Fonctionnels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1163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11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 Bilan Fonctionnel et Les Cycles Fonctionnels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1BA9281F-7CB9-297D-A629-48D3E86DD7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58" t="29912" r="20577" b="22439"/>
          <a:stretch/>
        </p:blipFill>
        <p:spPr bwMode="auto">
          <a:xfrm>
            <a:off x="1447889" y="1399593"/>
            <a:ext cx="9296221" cy="42183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3102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12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 Bilan Fonctionnel et Les Cycles Fonctionnels</a:t>
            </a:r>
          </a:p>
        </p:txBody>
      </p:sp>
      <p:pic>
        <p:nvPicPr>
          <p:cNvPr id="3" name="Image 2" descr="Une image contenant Site web&#10;&#10;Description générée automatiquement">
            <a:extLst>
              <a:ext uri="{FF2B5EF4-FFF2-40B4-BE49-F238E27FC236}">
                <a16:creationId xmlns:a16="http://schemas.microsoft.com/office/drawing/2014/main" id="{14F41CE0-5CBB-DB3F-5EC3-8F5E5C25D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8" t="18694" r="13412" b="17860"/>
          <a:stretch/>
        </p:blipFill>
        <p:spPr bwMode="auto">
          <a:xfrm>
            <a:off x="1324231" y="1075579"/>
            <a:ext cx="9543537" cy="5133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62721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13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 Bilan Fonctionnel et Les Cycles Fonctionnels</a:t>
            </a:r>
          </a:p>
        </p:txBody>
      </p:sp>
      <p:pic>
        <p:nvPicPr>
          <p:cNvPr id="2" name="Image 1" descr="Une image contenant Site web&#10;&#10;Description générée automatiquement">
            <a:extLst>
              <a:ext uri="{FF2B5EF4-FFF2-40B4-BE49-F238E27FC236}">
                <a16:creationId xmlns:a16="http://schemas.microsoft.com/office/drawing/2014/main" id="{83E847CF-9245-7EDE-EC09-78E764507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7" t="19091" r="16656" b="21043"/>
          <a:stretch/>
        </p:blipFill>
        <p:spPr bwMode="auto">
          <a:xfrm>
            <a:off x="1002228" y="1047358"/>
            <a:ext cx="9573743" cy="5108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0795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14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>
            <a:normAutofit/>
          </a:bodyPr>
          <a:lstStyle/>
          <a:p>
            <a:r>
              <a:rPr lang="fr-FR" dirty="0"/>
              <a:t>Construction du Bilan Fonctionnel</a:t>
            </a:r>
            <a:br>
              <a:rPr lang="fr-FR" dirty="0"/>
            </a:br>
            <a:r>
              <a:rPr lang="fr-FR" sz="2400" dirty="0"/>
              <a:t>Les Grandes Masses du Bilan Fonctionnel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46F6A0F-62DF-4733-E58C-D9CD9A446F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00" t="29725" r="12404" b="9505"/>
          <a:stretch/>
        </p:blipFill>
        <p:spPr bwMode="auto">
          <a:xfrm>
            <a:off x="1951539" y="1502229"/>
            <a:ext cx="8492586" cy="42818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06488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15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Construction du Bilan Fonctionnel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8D006A47-DC63-8085-1640-95F9FD4F5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82" t="23727" r="14980" b="18259"/>
          <a:stretch/>
        </p:blipFill>
        <p:spPr bwMode="auto">
          <a:xfrm>
            <a:off x="1116868" y="1063255"/>
            <a:ext cx="9993472" cy="50610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91987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16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Construction du Bilan Fonctionnel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5B2BAF8-B2E3-AD90-653D-F2BE6FB17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8" t="55773" r="13971" b="12092"/>
          <a:stretch/>
        </p:blipFill>
        <p:spPr bwMode="auto">
          <a:xfrm>
            <a:off x="1331100" y="1866122"/>
            <a:ext cx="9529800" cy="26185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84539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17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Construction du Bilan Fonctionnel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24A26CF-3CBC-1009-F317-E637A5FB03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65" t="29071" r="43168" b="11291"/>
          <a:stretch/>
        </p:blipFill>
        <p:spPr bwMode="auto">
          <a:xfrm>
            <a:off x="2997802" y="902032"/>
            <a:ext cx="5612798" cy="53090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31386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18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Construction du Bilan Fonctionnel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A2EA048A-DF5F-3C45-A339-368FFB587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83" t="39397" r="18430" b="25205"/>
          <a:stretch/>
        </p:blipFill>
        <p:spPr bwMode="auto">
          <a:xfrm>
            <a:off x="1209760" y="1678894"/>
            <a:ext cx="9994750" cy="32626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70814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19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Analyse du Bilan Fonctionnel</a:t>
            </a:r>
            <a:br>
              <a:rPr lang="fr-FR" dirty="0"/>
            </a:br>
            <a:r>
              <a:rPr lang="fr-FR" sz="2800" dirty="0"/>
              <a:t>Le Fonds de Roulement Net Global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2B4C0AE0-43A0-AD24-1F2C-2547B0F8F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02" t="34386" r="20055" b="14398"/>
          <a:stretch/>
        </p:blipFill>
        <p:spPr bwMode="auto">
          <a:xfrm>
            <a:off x="1903659" y="1476375"/>
            <a:ext cx="7384649" cy="37360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CB06C6D-A03B-BC16-915C-9C6743B5E7AC}"/>
              </a:ext>
            </a:extLst>
          </p:cNvPr>
          <p:cNvSpPr txBox="1"/>
          <p:nvPr/>
        </p:nvSpPr>
        <p:spPr>
          <a:xfrm>
            <a:off x="592299" y="5381625"/>
            <a:ext cx="10607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Le fonds de roulement représente donc la </a:t>
            </a:r>
            <a:r>
              <a:rPr lang="fr-FR" sz="1600" b="1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somme dont dispose l'entreprise pour payer ses fournisseurs, ses employés et l'ensemble de ses charges de fonctionnement, en attendant d'être rémunérée par ses clients</a:t>
            </a:r>
            <a:endParaRPr lang="fr-FR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730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D0C49-45D4-47CE-82CA-C80D4282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0925" y="890587"/>
            <a:ext cx="5514975" cy="1325563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B0F0"/>
                </a:solidFill>
              </a:rPr>
              <a:t>Analyse du Bilan</a:t>
            </a:r>
            <a:br>
              <a:rPr lang="fr-FR" b="1" dirty="0">
                <a:solidFill>
                  <a:srgbClr val="00B0F0"/>
                </a:solidFill>
              </a:rPr>
            </a:br>
            <a:endParaRPr lang="fr-FR" b="1" dirty="0">
              <a:solidFill>
                <a:srgbClr val="00B0F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52E9B3-64FD-45A2-8CDD-594AF8ABB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7130"/>
            <a:ext cx="10515600" cy="4839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b="1" dirty="0">
                <a:solidFill>
                  <a:srgbClr val="00B0F0"/>
                </a:solidFill>
              </a:rPr>
              <a:t>1 – Présentation du Bilan</a:t>
            </a:r>
          </a:p>
          <a:p>
            <a:pPr marL="0" indent="0">
              <a:buNone/>
            </a:pPr>
            <a:r>
              <a:rPr lang="fr-FR" b="1" dirty="0">
                <a:solidFill>
                  <a:srgbClr val="00B0F0"/>
                </a:solidFill>
              </a:rPr>
              <a:t>2 – Le Bilan Fonctionnel</a:t>
            </a:r>
          </a:p>
          <a:p>
            <a:pPr marL="0" indent="0">
              <a:buNone/>
            </a:pPr>
            <a:r>
              <a:rPr lang="fr-FR" sz="2800" b="1" dirty="0">
                <a:solidFill>
                  <a:srgbClr val="00B0F0"/>
                </a:solidFill>
              </a:rPr>
              <a:t>3 – </a:t>
            </a:r>
            <a:r>
              <a:rPr lang="fr-FR" b="1" dirty="0">
                <a:solidFill>
                  <a:srgbClr val="00B0F0"/>
                </a:solidFill>
              </a:rPr>
              <a:t>Construction et Analyse du Bilan Fonctionnel</a:t>
            </a:r>
            <a:endParaRPr lang="fr-FR" sz="28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fr-FR" sz="2800" b="1" dirty="0">
                <a:solidFill>
                  <a:srgbClr val="00B0F0"/>
                </a:solidFill>
              </a:rPr>
              <a:t>4 – Les Soldes Intermédiaires de Gestion (SIG)</a:t>
            </a:r>
          </a:p>
          <a:p>
            <a:pPr marL="0" indent="0">
              <a:buNone/>
            </a:pPr>
            <a:r>
              <a:rPr lang="fr-FR" sz="2800" b="1" dirty="0">
                <a:solidFill>
                  <a:srgbClr val="00B0F0"/>
                </a:solidFill>
              </a:rPr>
              <a:t>5</a:t>
            </a:r>
            <a:r>
              <a:rPr lang="fr-FR" b="1" dirty="0">
                <a:solidFill>
                  <a:srgbClr val="00B0F0"/>
                </a:solidFill>
              </a:rPr>
              <a:t> – La Capacité d’Autofinancement (CAF)</a:t>
            </a:r>
          </a:p>
          <a:p>
            <a:pPr marL="0" indent="0">
              <a:buNone/>
            </a:pPr>
            <a:r>
              <a:rPr lang="fr-FR" b="1" dirty="0">
                <a:solidFill>
                  <a:srgbClr val="00B0F0"/>
                </a:solidFill>
              </a:rPr>
              <a:t>6 – Seuil de Rentabilité et Point Mort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6767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20</a:t>
            </a:fld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5461CF-D133-1BE0-7191-1C90644FF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14" t="36169" r="15259" b="18467"/>
          <a:stretch/>
        </p:blipFill>
        <p:spPr>
          <a:xfrm>
            <a:off x="1229711" y="1136377"/>
            <a:ext cx="9294719" cy="4759927"/>
          </a:xfrm>
          <a:prstGeom prst="rect">
            <a:avLst/>
          </a:prstGeom>
        </p:spPr>
      </p:pic>
      <p:sp>
        <p:nvSpPr>
          <p:cNvPr id="10" name="Titre 5">
            <a:extLst>
              <a:ext uri="{FF2B5EF4-FFF2-40B4-BE49-F238E27FC236}">
                <a16:creationId xmlns:a16="http://schemas.microsoft.com/office/drawing/2014/main" id="{E9879583-46F0-5A25-1114-44AE091D0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Analyse du Bilan Fonctionnel</a:t>
            </a:r>
            <a:br>
              <a:rPr lang="fr-FR" dirty="0"/>
            </a:br>
            <a:r>
              <a:rPr lang="fr-FR" sz="2800" dirty="0"/>
              <a:t>Le Fonds de Roulement Net Global</a:t>
            </a:r>
          </a:p>
        </p:txBody>
      </p:sp>
    </p:spTree>
    <p:extLst>
      <p:ext uri="{BB962C8B-B14F-4D97-AF65-F5344CB8AC3E}">
        <p14:creationId xmlns:p14="http://schemas.microsoft.com/office/powerpoint/2010/main" val="233248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21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Analyse du Bilan Fonctionnel</a:t>
            </a:r>
            <a:br>
              <a:rPr lang="fr-FR" dirty="0"/>
            </a:br>
            <a:r>
              <a:rPr lang="fr-FR" sz="2800" dirty="0"/>
              <a:t>Le Besoin en Fonds de Roulement (BFR)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467A505-2AD6-9FDB-BCEF-FEE418FB18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13" t="34088" r="15097" b="13691"/>
          <a:stretch/>
        </p:blipFill>
        <p:spPr bwMode="auto">
          <a:xfrm>
            <a:off x="1230558" y="1391362"/>
            <a:ext cx="10123242" cy="47129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92667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22</a:t>
            </a:fld>
            <a:endParaRPr lang="fr-FR" dirty="0"/>
          </a:p>
        </p:txBody>
      </p:sp>
      <p:sp>
        <p:nvSpPr>
          <p:cNvPr id="7" name="AutoShape 6" descr="fonds de roulement net global exemple calcul">
            <a:extLst>
              <a:ext uri="{FF2B5EF4-FFF2-40B4-BE49-F238E27FC236}">
                <a16:creationId xmlns:a16="http://schemas.microsoft.com/office/drawing/2014/main" id="{5710B881-F0BF-4761-B20C-372D6912B5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9665EF6-5F14-4D65-A862-DD78B2A8B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417" y="957897"/>
            <a:ext cx="7947343" cy="5204346"/>
          </a:xfrm>
          <a:prstGeom prst="rect">
            <a:avLst/>
          </a:prstGeom>
        </p:spPr>
      </p:pic>
      <p:sp>
        <p:nvSpPr>
          <p:cNvPr id="11" name="Titre 5">
            <a:extLst>
              <a:ext uri="{FF2B5EF4-FFF2-40B4-BE49-F238E27FC236}">
                <a16:creationId xmlns:a16="http://schemas.microsoft.com/office/drawing/2014/main" id="{A7F38401-3EA9-CA52-CE8B-5954A98A2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Analyse du Bilan Fonctionnel</a:t>
            </a:r>
            <a:br>
              <a:rPr lang="fr-FR" dirty="0"/>
            </a:br>
            <a:r>
              <a:rPr lang="fr-FR" sz="2800" dirty="0"/>
              <a:t>Le Besoin en Fonds de Roulement (BFR)</a:t>
            </a:r>
          </a:p>
        </p:txBody>
      </p:sp>
    </p:spTree>
    <p:extLst>
      <p:ext uri="{BB962C8B-B14F-4D97-AF65-F5344CB8AC3E}">
        <p14:creationId xmlns:p14="http://schemas.microsoft.com/office/powerpoint/2010/main" val="99767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23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Analyse du Bilan Fonctionnel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30B963BD-B3E3-978D-0FE9-D3AC59810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35" t="15910" r="12407" b="14680"/>
          <a:stretch/>
        </p:blipFill>
        <p:spPr bwMode="auto">
          <a:xfrm>
            <a:off x="1683746" y="1089219"/>
            <a:ext cx="8883397" cy="5141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3FEE3D-B1F7-0460-9E90-928776DA14ED}"/>
              </a:ext>
            </a:extLst>
          </p:cNvPr>
          <p:cNvSpPr/>
          <p:nvPr/>
        </p:nvSpPr>
        <p:spPr>
          <a:xfrm>
            <a:off x="1856792" y="1166327"/>
            <a:ext cx="3387012" cy="4292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EC9D02-E108-6D68-45E2-59072D741F8F}"/>
              </a:ext>
            </a:extLst>
          </p:cNvPr>
          <p:cNvSpPr/>
          <p:nvPr/>
        </p:nvSpPr>
        <p:spPr>
          <a:xfrm>
            <a:off x="2186152" y="1502979"/>
            <a:ext cx="3387012" cy="515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3088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24</a:t>
            </a:fld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3FEE3D-B1F7-0460-9E90-928776DA14ED}"/>
              </a:ext>
            </a:extLst>
          </p:cNvPr>
          <p:cNvSpPr/>
          <p:nvPr/>
        </p:nvSpPr>
        <p:spPr>
          <a:xfrm>
            <a:off x="1856792" y="1166327"/>
            <a:ext cx="3387012" cy="42920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F138663-5D73-66CE-3446-CB0B5A60C3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6" t="17103" r="11735" b="10899"/>
          <a:stretch/>
        </p:blipFill>
        <p:spPr bwMode="auto">
          <a:xfrm>
            <a:off x="1611086" y="1082351"/>
            <a:ext cx="8724122" cy="51940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9BD8B3-9F07-292F-B25E-A603ECFF6809}"/>
              </a:ext>
            </a:extLst>
          </p:cNvPr>
          <p:cNvSpPr/>
          <p:nvPr/>
        </p:nvSpPr>
        <p:spPr>
          <a:xfrm>
            <a:off x="1856792" y="1152947"/>
            <a:ext cx="3778898" cy="72250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5">
            <a:extLst>
              <a:ext uri="{FF2B5EF4-FFF2-40B4-BE49-F238E27FC236}">
                <a16:creationId xmlns:a16="http://schemas.microsoft.com/office/drawing/2014/main" id="{ED673567-2FD4-20A8-15BA-CB8E4B97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Analyse du Bilan Fonctionnel</a:t>
            </a:r>
            <a:br>
              <a:rPr lang="fr-FR" dirty="0"/>
            </a:br>
            <a:r>
              <a:rPr lang="fr-FR" sz="2800" dirty="0"/>
              <a:t>Le Besoin en Fonds de Roulement (BFR)</a:t>
            </a:r>
          </a:p>
        </p:txBody>
      </p:sp>
    </p:spTree>
    <p:extLst>
      <p:ext uri="{BB962C8B-B14F-4D97-AF65-F5344CB8AC3E}">
        <p14:creationId xmlns:p14="http://schemas.microsoft.com/office/powerpoint/2010/main" val="4209485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25</a:t>
            </a:fld>
            <a:endParaRPr lang="fr-FR" dirty="0"/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AC6D966A-A2AE-745B-18DA-AF3EF26D3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7" t="27751" r="11952" b="13292"/>
          <a:stretch/>
        </p:blipFill>
        <p:spPr bwMode="auto">
          <a:xfrm>
            <a:off x="1503711" y="1325563"/>
            <a:ext cx="9051228" cy="44139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re 5">
            <a:extLst>
              <a:ext uri="{FF2B5EF4-FFF2-40B4-BE49-F238E27FC236}">
                <a16:creationId xmlns:a16="http://schemas.microsoft.com/office/drawing/2014/main" id="{78F7F107-4E73-3AE6-DC1B-1B1B63BAD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Analyse du Bilan Fonctionnel</a:t>
            </a:r>
            <a:br>
              <a:rPr lang="fr-FR" dirty="0"/>
            </a:br>
            <a:r>
              <a:rPr lang="fr-FR" sz="2800" dirty="0"/>
              <a:t>La Trésorerie Nette</a:t>
            </a:r>
          </a:p>
        </p:txBody>
      </p:sp>
    </p:spTree>
    <p:extLst>
      <p:ext uri="{BB962C8B-B14F-4D97-AF65-F5344CB8AC3E}">
        <p14:creationId xmlns:p14="http://schemas.microsoft.com/office/powerpoint/2010/main" val="3636620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26</a:t>
            </a:fld>
            <a:endParaRPr lang="fr-FR" dirty="0"/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A800FB3-4F37-4087-23C3-B2C6D15F77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71" t="21829" r="30676" b="63017"/>
          <a:stretch/>
        </p:blipFill>
        <p:spPr bwMode="auto">
          <a:xfrm>
            <a:off x="1275628" y="1174787"/>
            <a:ext cx="1440291" cy="1418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B466A15-DDF4-54BE-4171-E5CF134EF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27" t="12867" r="39128" b="14109"/>
          <a:stretch/>
        </p:blipFill>
        <p:spPr>
          <a:xfrm>
            <a:off x="3879111" y="136525"/>
            <a:ext cx="6859772" cy="660726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F312A5F-63BA-1404-3CAB-99A09585FF00}"/>
              </a:ext>
            </a:extLst>
          </p:cNvPr>
          <p:cNvSpPr txBox="1"/>
          <p:nvPr/>
        </p:nvSpPr>
        <p:spPr>
          <a:xfrm>
            <a:off x="565912" y="3440157"/>
            <a:ext cx="30090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Reconstituer le Bilan Fonctionnel </a:t>
            </a:r>
          </a:p>
          <a:p>
            <a:pPr algn="ctr"/>
            <a:endParaRPr lang="fr-FR" sz="2400" b="1" dirty="0"/>
          </a:p>
          <a:p>
            <a:r>
              <a:rPr lang="fr-FR" sz="2000" b="1" dirty="0">
                <a:sym typeface="Wingdings" panose="05000000000000000000" pitchFamily="2" charset="2"/>
              </a:rPr>
              <a:t> </a:t>
            </a:r>
            <a:r>
              <a:rPr lang="fr-FR" sz="2000" b="1" dirty="0"/>
              <a:t>FRNG</a:t>
            </a:r>
          </a:p>
          <a:p>
            <a:r>
              <a:rPr lang="fr-FR" sz="2000" b="1" dirty="0">
                <a:sym typeface="Wingdings" panose="05000000000000000000" pitchFamily="2" charset="2"/>
              </a:rPr>
              <a:t> </a:t>
            </a:r>
            <a:r>
              <a:rPr lang="fr-FR" sz="2000" b="1" dirty="0"/>
              <a:t>BFR</a:t>
            </a:r>
          </a:p>
          <a:p>
            <a:r>
              <a:rPr lang="fr-FR" sz="2000" b="1" dirty="0">
                <a:sym typeface="Wingdings" panose="05000000000000000000" pitchFamily="2" charset="2"/>
              </a:rPr>
              <a:t> </a:t>
            </a:r>
            <a:r>
              <a:rPr lang="fr-FR" sz="2000" b="1" dirty="0"/>
              <a:t>Trésorerie Net</a:t>
            </a:r>
          </a:p>
        </p:txBody>
      </p:sp>
    </p:spTree>
    <p:extLst>
      <p:ext uri="{BB962C8B-B14F-4D97-AF65-F5344CB8AC3E}">
        <p14:creationId xmlns:p14="http://schemas.microsoft.com/office/powerpoint/2010/main" val="29126888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27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466A15-DDF4-54BE-4171-E5CF134EF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27" t="12867" r="39128" b="14109"/>
          <a:stretch/>
        </p:blipFill>
        <p:spPr>
          <a:xfrm>
            <a:off x="5318449" y="253463"/>
            <a:ext cx="6873552" cy="6620537"/>
          </a:xfrm>
          <a:prstGeom prst="rect">
            <a:avLst/>
          </a:prstGeom>
        </p:spPr>
      </p:pic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8708F72B-B533-FB6F-47D2-279D33D82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47" t="27851" r="46338" b="13291"/>
          <a:stretch/>
        </p:blipFill>
        <p:spPr bwMode="auto">
          <a:xfrm>
            <a:off x="0" y="178820"/>
            <a:ext cx="5356853" cy="52757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68482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28</a:t>
            </a:fld>
            <a:endParaRPr lang="fr-FR" dirty="0"/>
          </a:p>
        </p:txBody>
      </p:sp>
      <p:pic>
        <p:nvPicPr>
          <p:cNvPr id="1026" name="Picture 2" descr="cas di bilan fonctionnel final">
            <a:extLst>
              <a:ext uri="{FF2B5EF4-FFF2-40B4-BE49-F238E27FC236}">
                <a16:creationId xmlns:a16="http://schemas.microsoft.com/office/drawing/2014/main" id="{1CF7F352-3B88-2521-5FA5-65EB38A30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37" y="1078652"/>
            <a:ext cx="7825790" cy="46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5">
            <a:extLst>
              <a:ext uri="{FF2B5EF4-FFF2-40B4-BE49-F238E27FC236}">
                <a16:creationId xmlns:a16="http://schemas.microsoft.com/office/drawing/2014/main" id="{DB7EACC2-4A14-908A-B06C-135041FC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Correction</a:t>
            </a:r>
          </a:p>
        </p:txBody>
      </p:sp>
    </p:spTree>
    <p:extLst>
      <p:ext uri="{BB962C8B-B14F-4D97-AF65-F5344CB8AC3E}">
        <p14:creationId xmlns:p14="http://schemas.microsoft.com/office/powerpoint/2010/main" val="25386043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29</a:t>
            </a:fld>
            <a:endParaRPr lang="fr-FR" dirty="0"/>
          </a:p>
        </p:txBody>
      </p:sp>
      <p:pic>
        <p:nvPicPr>
          <p:cNvPr id="1026" name="Picture 2" descr="cas di bilan fonctionnel final">
            <a:extLst>
              <a:ext uri="{FF2B5EF4-FFF2-40B4-BE49-F238E27FC236}">
                <a16:creationId xmlns:a16="http://schemas.microsoft.com/office/drawing/2014/main" id="{1CF7F352-3B88-2521-5FA5-65EB38A30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91" y="1509721"/>
            <a:ext cx="6086142" cy="361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re 5">
            <a:extLst>
              <a:ext uri="{FF2B5EF4-FFF2-40B4-BE49-F238E27FC236}">
                <a16:creationId xmlns:a16="http://schemas.microsoft.com/office/drawing/2014/main" id="{DB7EACC2-4A14-908A-B06C-135041FC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Correction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18D8494-92AE-295C-F0F1-6699E720CD08}"/>
              </a:ext>
            </a:extLst>
          </p:cNvPr>
          <p:cNvSpPr txBox="1"/>
          <p:nvPr/>
        </p:nvSpPr>
        <p:spPr>
          <a:xfrm>
            <a:off x="6411433" y="1749367"/>
            <a:ext cx="51961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i="0" dirty="0">
                <a:solidFill>
                  <a:srgbClr val="222222"/>
                </a:solidFill>
                <a:effectLst/>
                <a:latin typeface="Domine"/>
              </a:rPr>
              <a:t>FRNG = Ressources stables – Emplois stables</a:t>
            </a:r>
            <a:endParaRPr lang="fr-FR" sz="1400" b="0" i="0" dirty="0">
              <a:solidFill>
                <a:srgbClr val="222222"/>
              </a:solidFill>
              <a:effectLst/>
              <a:latin typeface="Domine"/>
            </a:endParaRPr>
          </a:p>
          <a:p>
            <a:pPr algn="l"/>
            <a:r>
              <a:rPr lang="fr-FR" sz="1400" b="0" i="0" dirty="0">
                <a:solidFill>
                  <a:srgbClr val="222222"/>
                </a:solidFill>
                <a:effectLst/>
                <a:latin typeface="Domine"/>
              </a:rPr>
              <a:t>140 750 – 120 000 = 20 750 €</a:t>
            </a:r>
          </a:p>
          <a:p>
            <a:pPr algn="l"/>
            <a:r>
              <a:rPr lang="fr-FR" sz="1400" b="0" i="0" dirty="0">
                <a:solidFill>
                  <a:srgbClr val="222222"/>
                </a:solidFill>
                <a:effectLst/>
                <a:latin typeface="Domine"/>
              </a:rPr>
              <a:t>Le fonds de roulement net global est de 20 750 €.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B1F73A7-BB75-30DE-3E4F-7E15D3E7DC5C}"/>
              </a:ext>
            </a:extLst>
          </p:cNvPr>
          <p:cNvSpPr txBox="1"/>
          <p:nvPr/>
        </p:nvSpPr>
        <p:spPr>
          <a:xfrm>
            <a:off x="6411433" y="2949442"/>
            <a:ext cx="62235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i="0" dirty="0">
                <a:solidFill>
                  <a:srgbClr val="222222"/>
                </a:solidFill>
                <a:effectLst/>
                <a:latin typeface="Domine"/>
              </a:rPr>
              <a:t>BFR = Emplois circulants – Ressources circulantes</a:t>
            </a:r>
            <a:endParaRPr lang="fr-FR" sz="1400" b="0" i="0" dirty="0">
              <a:solidFill>
                <a:srgbClr val="222222"/>
              </a:solidFill>
              <a:effectLst/>
              <a:latin typeface="Domine"/>
            </a:endParaRPr>
          </a:p>
          <a:p>
            <a:pPr algn="l"/>
            <a:r>
              <a:rPr lang="fr-FR" sz="1400" b="0" i="0" dirty="0">
                <a:solidFill>
                  <a:srgbClr val="222222"/>
                </a:solidFill>
                <a:effectLst/>
                <a:latin typeface="Domine"/>
              </a:rPr>
              <a:t>27 150 – 16 900 = 10 250 €</a:t>
            </a:r>
          </a:p>
          <a:p>
            <a:pPr algn="l"/>
            <a:r>
              <a:rPr lang="fr-FR" sz="1400" b="0" i="0" dirty="0">
                <a:solidFill>
                  <a:srgbClr val="222222"/>
                </a:solidFill>
                <a:effectLst/>
                <a:latin typeface="Domine"/>
              </a:rPr>
              <a:t>Le besoin en fonds de roulement est de 10 250 €.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750BA19-913E-885D-FE4C-5F82093247D2}"/>
              </a:ext>
            </a:extLst>
          </p:cNvPr>
          <p:cNvSpPr txBox="1"/>
          <p:nvPr/>
        </p:nvSpPr>
        <p:spPr>
          <a:xfrm>
            <a:off x="6411433" y="4111910"/>
            <a:ext cx="644278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i="0" dirty="0">
                <a:solidFill>
                  <a:srgbClr val="222222"/>
                </a:solidFill>
                <a:effectLst/>
                <a:latin typeface="Domine"/>
              </a:rPr>
              <a:t>TN = FRNG – BFR</a:t>
            </a:r>
            <a:endParaRPr lang="fr-FR" sz="1400" b="0" i="0" dirty="0">
              <a:solidFill>
                <a:srgbClr val="222222"/>
              </a:solidFill>
              <a:effectLst/>
              <a:latin typeface="Domine"/>
            </a:endParaRPr>
          </a:p>
          <a:p>
            <a:pPr algn="l"/>
            <a:r>
              <a:rPr lang="fr-FR" sz="1400" b="0" i="0" dirty="0">
                <a:solidFill>
                  <a:srgbClr val="222222"/>
                </a:solidFill>
                <a:effectLst/>
                <a:latin typeface="Domine"/>
              </a:rPr>
              <a:t>20 750 – 10 250 = 10 500 €</a:t>
            </a:r>
          </a:p>
          <a:p>
            <a:pPr algn="l"/>
            <a:r>
              <a:rPr lang="fr-FR" sz="1400" b="0" i="0" dirty="0">
                <a:solidFill>
                  <a:srgbClr val="222222"/>
                </a:solidFill>
                <a:effectLst/>
                <a:latin typeface="Domine"/>
              </a:rPr>
              <a:t>La trésorerie est de 10 500 €.</a:t>
            </a:r>
          </a:p>
        </p:txBody>
      </p:sp>
    </p:spTree>
    <p:extLst>
      <p:ext uri="{BB962C8B-B14F-4D97-AF65-F5344CB8AC3E}">
        <p14:creationId xmlns:p14="http://schemas.microsoft.com/office/powerpoint/2010/main" val="1098040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3</a:t>
            </a:fld>
            <a:endParaRPr lang="fr-FR" dirty="0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EC39848-6973-4B33-95F2-6D9B00098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94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Comment se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présente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le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bilan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 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06FE7C5F-FC06-973C-81DB-0C8F28E0E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1" t="22025" r="19079" b="9600"/>
          <a:stretch/>
        </p:blipFill>
        <p:spPr bwMode="auto">
          <a:xfrm>
            <a:off x="2071396" y="821641"/>
            <a:ext cx="8332742" cy="53984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0631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30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Les Soldes Intermédiaires de Gestion (SIG)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4E910EF-931C-4067-BBCF-0D09DA534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1185"/>
            <a:ext cx="12192000" cy="415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582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31</a:t>
            </a:fld>
            <a:endParaRPr lang="fr-FR" dirty="0"/>
          </a:p>
        </p:txBody>
      </p:sp>
      <p:sp>
        <p:nvSpPr>
          <p:cNvPr id="3" name="Titre 5">
            <a:extLst>
              <a:ext uri="{FF2B5EF4-FFF2-40B4-BE49-F238E27FC236}">
                <a16:creationId xmlns:a16="http://schemas.microsoft.com/office/drawing/2014/main" id="{DB7EACC2-4A14-908A-B06C-135041FC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Les Soldes Intermédiaires de Gestion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A1DE86-486E-021B-FE9F-FC7571223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07" t="29061" r="43493" b="31344"/>
          <a:stretch/>
        </p:blipFill>
        <p:spPr bwMode="auto">
          <a:xfrm>
            <a:off x="1575775" y="1177195"/>
            <a:ext cx="9040450" cy="48282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7225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32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Les Soldes Intermédiaires de Gestion (SIG)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09E0D6-0357-488D-819D-893D05D3F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7" y="1443037"/>
            <a:ext cx="1151572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480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33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Les Soldes Intermédiaires de Gestion (SIG)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8842941-3F56-4A4B-9600-51BF6293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3480"/>
            <a:ext cx="12192000" cy="385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61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34</a:t>
            </a:fld>
            <a:endParaRPr lang="fr-FR" dirty="0"/>
          </a:p>
        </p:txBody>
      </p:sp>
      <p:sp>
        <p:nvSpPr>
          <p:cNvPr id="3" name="Titre 5">
            <a:extLst>
              <a:ext uri="{FF2B5EF4-FFF2-40B4-BE49-F238E27FC236}">
                <a16:creationId xmlns:a16="http://schemas.microsoft.com/office/drawing/2014/main" id="{DB7EACC2-4A14-908A-B06C-135041FC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Les Soldes Intermédiaires de Gestion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A3D9852A-5C70-B649-C3F7-155BC3F55C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75" t="28219" r="52854" b="20185"/>
          <a:stretch/>
        </p:blipFill>
        <p:spPr bwMode="auto">
          <a:xfrm>
            <a:off x="4071688" y="994578"/>
            <a:ext cx="4048623" cy="52767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1344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35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Les Soldes Intermédiaires de Gestion (SIG)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730E02-4D9D-4931-BB91-563CBC343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574"/>
            <a:ext cx="12192000" cy="372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012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36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Les Soldes Intermédiaires de Gestion (SIG)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0532A9-676B-4C58-9273-BB7F00176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3828"/>
            <a:ext cx="12192000" cy="403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65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37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Les Soldes Intermédiaires de Gestion (SIG)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C604B5-3E27-44B1-A96E-3EB41971D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708"/>
            <a:ext cx="12192000" cy="409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71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38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Les Soldes Intermédiaires de Gestion (SIG)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132463-88B9-4A14-A361-409B27BD7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8714"/>
            <a:ext cx="12192000" cy="312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3898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39</a:t>
            </a:fld>
            <a:endParaRPr lang="fr-FR" dirty="0"/>
          </a:p>
        </p:txBody>
      </p:sp>
      <p:sp>
        <p:nvSpPr>
          <p:cNvPr id="3" name="Titre 5">
            <a:extLst>
              <a:ext uri="{FF2B5EF4-FFF2-40B4-BE49-F238E27FC236}">
                <a16:creationId xmlns:a16="http://schemas.microsoft.com/office/drawing/2014/main" id="{DB7EACC2-4A14-908A-B06C-135041FC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Les Soldes Intermédiaires de Gestion</a:t>
            </a:r>
          </a:p>
        </p:txBody>
      </p:sp>
      <p:pic>
        <p:nvPicPr>
          <p:cNvPr id="5" name="Image 4" descr="Une image contenant texte, Site web&#10;&#10;Description générée automatiquement">
            <a:extLst>
              <a:ext uri="{FF2B5EF4-FFF2-40B4-BE49-F238E27FC236}">
                <a16:creationId xmlns:a16="http://schemas.microsoft.com/office/drawing/2014/main" id="{A03AE79D-0654-98CE-5D1B-9A6B70A20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57" t="19794" r="53443" b="30707"/>
          <a:stretch/>
        </p:blipFill>
        <p:spPr bwMode="auto">
          <a:xfrm>
            <a:off x="4017504" y="1046735"/>
            <a:ext cx="4156991" cy="5309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67806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D0C49-45D4-47CE-82CA-C80D4282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77700" cy="1325563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Présentation du bilan comptable</a:t>
            </a:r>
            <a:endParaRPr lang="fr-FR" sz="2800" b="1" dirty="0">
              <a:solidFill>
                <a:srgbClr val="00B0F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4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089502E-A015-404F-9610-08BB9E389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241" y="891184"/>
            <a:ext cx="7091897" cy="531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6066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40</a:t>
            </a:fld>
            <a:endParaRPr lang="fr-FR" dirty="0"/>
          </a:p>
        </p:txBody>
      </p:sp>
      <p:sp>
        <p:nvSpPr>
          <p:cNvPr id="3" name="Titre 5">
            <a:extLst>
              <a:ext uri="{FF2B5EF4-FFF2-40B4-BE49-F238E27FC236}">
                <a16:creationId xmlns:a16="http://schemas.microsoft.com/office/drawing/2014/main" id="{DB7EACC2-4A14-908A-B06C-135041FC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Les Soldes Intermédiaires de Gestion</a:t>
            </a:r>
          </a:p>
        </p:txBody>
      </p:sp>
      <p:pic>
        <p:nvPicPr>
          <p:cNvPr id="5" name="Picture 2" descr="solde intermédiaire de gestion">
            <a:extLst>
              <a:ext uri="{FF2B5EF4-FFF2-40B4-BE49-F238E27FC236}">
                <a16:creationId xmlns:a16="http://schemas.microsoft.com/office/drawing/2014/main" id="{2BA55A69-A6D5-21D9-9E06-B24AA5E68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8"/>
          <a:stretch/>
        </p:blipFill>
        <p:spPr bwMode="auto">
          <a:xfrm>
            <a:off x="2538191" y="956353"/>
            <a:ext cx="6982268" cy="539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9069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41</a:t>
            </a:fld>
            <a:endParaRPr lang="fr-FR" dirty="0"/>
          </a:p>
        </p:txBody>
      </p:sp>
      <p:sp>
        <p:nvSpPr>
          <p:cNvPr id="3" name="Titre 5">
            <a:extLst>
              <a:ext uri="{FF2B5EF4-FFF2-40B4-BE49-F238E27FC236}">
                <a16:creationId xmlns:a16="http://schemas.microsoft.com/office/drawing/2014/main" id="{DB7EACC2-4A14-908A-B06C-135041FC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Les Soldes Intermédiaires de Gestion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D5E7E648-DA25-DC76-15E2-6A2E0A582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671" t="21829" r="30676" b="63017"/>
          <a:stretch/>
        </p:blipFill>
        <p:spPr bwMode="auto">
          <a:xfrm>
            <a:off x="779258" y="2010312"/>
            <a:ext cx="1440291" cy="1418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30D8238C-79A6-7C7B-6D3B-A1AB2D090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3" t="30957" r="33779" b="27975"/>
          <a:stretch/>
        </p:blipFill>
        <p:spPr bwMode="auto">
          <a:xfrm>
            <a:off x="2951357" y="1540658"/>
            <a:ext cx="8735262" cy="37766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4403069-55B6-2013-36B4-DDD400EE517D}"/>
              </a:ext>
            </a:extLst>
          </p:cNvPr>
          <p:cNvSpPr txBox="1"/>
          <p:nvPr/>
        </p:nvSpPr>
        <p:spPr>
          <a:xfrm>
            <a:off x="47451" y="3765670"/>
            <a:ext cx="2903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accent1"/>
                </a:solidFill>
              </a:rPr>
              <a:t>Calculer les SIG</a:t>
            </a:r>
          </a:p>
        </p:txBody>
      </p:sp>
    </p:spTree>
    <p:extLst>
      <p:ext uri="{BB962C8B-B14F-4D97-AF65-F5344CB8AC3E}">
        <p14:creationId xmlns:p14="http://schemas.microsoft.com/office/powerpoint/2010/main" val="15643485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olde intermédiaire de gestion">
            <a:extLst>
              <a:ext uri="{FF2B5EF4-FFF2-40B4-BE49-F238E27FC236}">
                <a16:creationId xmlns:a16="http://schemas.microsoft.com/office/drawing/2014/main" id="{A171CC31-ACD2-13C1-EDFA-D35E37808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8"/>
          <a:stretch/>
        </p:blipFill>
        <p:spPr bwMode="auto">
          <a:xfrm>
            <a:off x="6212476" y="872546"/>
            <a:ext cx="5979524" cy="462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42</a:t>
            </a:fld>
            <a:endParaRPr lang="fr-FR" dirty="0"/>
          </a:p>
        </p:txBody>
      </p:sp>
      <p:sp>
        <p:nvSpPr>
          <p:cNvPr id="3" name="Titre 5">
            <a:extLst>
              <a:ext uri="{FF2B5EF4-FFF2-40B4-BE49-F238E27FC236}">
                <a16:creationId xmlns:a16="http://schemas.microsoft.com/office/drawing/2014/main" id="{DB7EACC2-4A14-908A-B06C-135041FC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Les Soldes Intermédiaires de Gestion</a:t>
            </a:r>
          </a:p>
        </p:txBody>
      </p:sp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30D8238C-79A6-7C7B-6D3B-A1AB2D090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3" t="30957" r="33779" b="27975"/>
          <a:stretch/>
        </p:blipFill>
        <p:spPr bwMode="auto">
          <a:xfrm>
            <a:off x="-17994" y="872546"/>
            <a:ext cx="6213384" cy="35505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26918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43</a:t>
            </a:fld>
            <a:endParaRPr lang="fr-FR" dirty="0"/>
          </a:p>
        </p:txBody>
      </p:sp>
      <p:sp>
        <p:nvSpPr>
          <p:cNvPr id="3" name="Titre 5">
            <a:extLst>
              <a:ext uri="{FF2B5EF4-FFF2-40B4-BE49-F238E27FC236}">
                <a16:creationId xmlns:a16="http://schemas.microsoft.com/office/drawing/2014/main" id="{DB7EACC2-4A14-908A-B06C-135041FC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b="1" dirty="0">
                <a:solidFill>
                  <a:schemeClr val="accent6">
                    <a:lumMod val="75000"/>
                  </a:schemeClr>
                </a:solidFill>
              </a:rPr>
              <a:t>Correction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28B74E92-648E-5139-B8BA-F1ED56588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93" t="30957" r="33779" b="27975"/>
          <a:stretch/>
        </p:blipFill>
        <p:spPr bwMode="auto">
          <a:xfrm>
            <a:off x="0" y="1488106"/>
            <a:ext cx="6915807" cy="3588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6C66A9D-20C7-39AE-EE44-ABEF42A7A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4" t="39387" r="43276" b="39928"/>
          <a:stretch/>
        </p:blipFill>
        <p:spPr>
          <a:xfrm>
            <a:off x="7125179" y="2303096"/>
            <a:ext cx="4933471" cy="195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694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44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La Capacité d’Autofinancement </a:t>
            </a:r>
          </a:p>
        </p:txBody>
      </p:sp>
      <p:pic>
        <p:nvPicPr>
          <p:cNvPr id="2" name="Image 1" descr="Une image contenant texte, capture d’écran, écran&#10;&#10;Description générée automatiquement">
            <a:extLst>
              <a:ext uri="{FF2B5EF4-FFF2-40B4-BE49-F238E27FC236}">
                <a16:creationId xmlns:a16="http://schemas.microsoft.com/office/drawing/2014/main" id="{83DC2BC0-436A-EBC5-5CEC-59F4B50D3E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00" t="31378" r="20147" b="29865"/>
          <a:stretch/>
        </p:blipFill>
        <p:spPr bwMode="auto">
          <a:xfrm>
            <a:off x="466792" y="1321269"/>
            <a:ext cx="5370180" cy="19527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03E52565-1471-8EBC-9FFE-E9CF753EA9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38" t="22112" r="5458" b="12174"/>
          <a:stretch/>
        </p:blipFill>
        <p:spPr bwMode="auto">
          <a:xfrm>
            <a:off x="5394025" y="3429000"/>
            <a:ext cx="6078500" cy="25015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73623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5</a:t>
            </a:fld>
            <a:endParaRPr lang="fr-FR" dirty="0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E276A935-68D5-4A7F-9495-7B50CC0B3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21"/>
          <a:stretch/>
        </p:blipFill>
        <p:spPr>
          <a:xfrm>
            <a:off x="2275820" y="1370377"/>
            <a:ext cx="7637312" cy="3913477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DF2687DA-BADB-4ED7-8A16-370926BEA973}"/>
              </a:ext>
            </a:extLst>
          </p:cNvPr>
          <p:cNvSpPr txBox="1">
            <a:spLocks/>
          </p:cNvSpPr>
          <p:nvPr/>
        </p:nvSpPr>
        <p:spPr>
          <a:xfrm>
            <a:off x="2275820" y="4850467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    Total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bilan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Actif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                            Total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bilan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passif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8EC39848-6973-4B33-95F2-6D9B00098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948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Comment se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présente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le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bilan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 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25608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6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 Bilan Fonctionnel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0345E1-4D8A-47D4-BEED-7940299F46E1}"/>
              </a:ext>
            </a:extLst>
          </p:cNvPr>
          <p:cNvSpPr txBox="1"/>
          <p:nvPr/>
        </p:nvSpPr>
        <p:spPr>
          <a:xfrm>
            <a:off x="704850" y="1859340"/>
            <a:ext cx="1057275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bilan fonctionnel est un bilan plus « pratique » que le bilan comptable pour </a:t>
            </a:r>
            <a:r>
              <a:rPr lang="fr-FR" b="1" u="sng" dirty="0">
                <a:solidFill>
                  <a:schemeClr val="accent5">
                    <a:lumMod val="50000"/>
                  </a:schemeClr>
                </a:solidFill>
              </a:rPr>
              <a:t>analyser la situation financière de l’entreprise et ses possibilités de développement. </a:t>
            </a:r>
          </a:p>
          <a:p>
            <a:pPr algn="just"/>
            <a:endParaRPr lang="fr-FR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En effet, il permet d’étudier d’où vient l’argent et comment il est utilisé en distinguant :</a:t>
            </a:r>
          </a:p>
          <a:p>
            <a:pPr marL="285750" indent="-285750" algn="just">
              <a:buFontTx/>
              <a:buChar char="-"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les </a:t>
            </a:r>
            <a:r>
              <a:rPr lang="fr-FR" b="1" u="sng" dirty="0">
                <a:solidFill>
                  <a:schemeClr val="accent5">
                    <a:lumMod val="50000"/>
                  </a:schemeClr>
                </a:solidFill>
              </a:rPr>
              <a:t>opérations à long terme d’investissement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 (exemple : l’achat d’immobilisations) et de financement (exemple : l’obtention d’un emprunt) </a:t>
            </a:r>
          </a:p>
          <a:p>
            <a:pPr marL="285750" indent="-285750" algn="just">
              <a:buFontTx/>
              <a:buChar char="-"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Les </a:t>
            </a:r>
            <a:r>
              <a:rPr lang="fr-FR" b="1" u="sng" dirty="0">
                <a:solidFill>
                  <a:schemeClr val="accent5">
                    <a:lumMod val="50000"/>
                  </a:schemeClr>
                </a:solidFill>
              </a:rPr>
              <a:t>opérations à court terme 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dites « d’exploitation » (exemple : l’achat de marchandises, l’obtention de délais de règlement). </a:t>
            </a:r>
          </a:p>
          <a:p>
            <a:pPr algn="just"/>
            <a:endParaRPr lang="fr-FR" b="1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Il met en évidence les trois grands cycles de la vie de l’entreprise : </a:t>
            </a:r>
          </a:p>
          <a:p>
            <a:pPr marL="285750" indent="-285750" algn="just">
              <a:buFontTx/>
              <a:buChar char="-"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le cycle de financement, </a:t>
            </a:r>
          </a:p>
          <a:p>
            <a:pPr marL="285750" indent="-285750" algn="just">
              <a:buFontTx/>
              <a:buChar char="-"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le cycle d’investissement  </a:t>
            </a:r>
          </a:p>
          <a:p>
            <a:pPr marL="285750" indent="-285750" algn="just">
              <a:buFontTx/>
              <a:buChar char="-"/>
            </a:pP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le cycle d’exploitation.</a:t>
            </a:r>
          </a:p>
        </p:txBody>
      </p:sp>
    </p:spTree>
    <p:extLst>
      <p:ext uri="{BB962C8B-B14F-4D97-AF65-F5344CB8AC3E}">
        <p14:creationId xmlns:p14="http://schemas.microsoft.com/office/powerpoint/2010/main" val="876626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7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 Bilan Fonctionnel et Les Cycles Fonctionnels</a:t>
            </a:r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B36FA1C3-9938-93AC-38BD-4AC5BA158E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62" t="22463" r="18949" b="21988"/>
          <a:stretch/>
        </p:blipFill>
        <p:spPr bwMode="auto">
          <a:xfrm>
            <a:off x="1446027" y="1084520"/>
            <a:ext cx="9970135" cy="5124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32907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8</a:t>
            </a:fld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3B2FD51-F690-44A8-AD3E-B0C41B697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 Bilan Fonctionnel et Les Cycles Fonctionnels</a:t>
            </a:r>
          </a:p>
        </p:txBody>
      </p:sp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0CF33380-9486-31AF-5F88-A8223AB85D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01" t="29010" r="19387" b="15355"/>
          <a:stretch/>
        </p:blipFill>
        <p:spPr bwMode="auto">
          <a:xfrm>
            <a:off x="1930862" y="1325563"/>
            <a:ext cx="8535549" cy="44502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0064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E22A98-152B-4F82-BD8C-EF8FFDA3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02FB9-CAD2-4145-90AA-652660DB7728}" type="slidenum">
              <a:rPr lang="fr-FR" smtClean="0"/>
              <a:t>9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3F3B4AC-75DE-4BFE-8DA5-0A767611F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702"/>
          <a:stretch/>
        </p:blipFill>
        <p:spPr>
          <a:xfrm>
            <a:off x="1420585" y="1951062"/>
            <a:ext cx="9071254" cy="27960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0E97AD-259E-2BFF-3DFF-8F59AC0AAE67}"/>
              </a:ext>
            </a:extLst>
          </p:cNvPr>
          <p:cNvSpPr/>
          <p:nvPr/>
        </p:nvSpPr>
        <p:spPr>
          <a:xfrm>
            <a:off x="2771192" y="4189445"/>
            <a:ext cx="5701004" cy="557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itre 5">
            <a:extLst>
              <a:ext uri="{FF2B5EF4-FFF2-40B4-BE49-F238E27FC236}">
                <a16:creationId xmlns:a16="http://schemas.microsoft.com/office/drawing/2014/main" id="{239D462E-302B-34AD-B109-46B6D565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058650" cy="1325563"/>
          </a:xfrm>
        </p:spPr>
        <p:txBody>
          <a:bodyPr/>
          <a:lstStyle/>
          <a:p>
            <a:r>
              <a:rPr lang="fr-FR" dirty="0"/>
              <a:t>Le Bilan Fonctionnel et Les Cycles Fonctionnels</a:t>
            </a:r>
          </a:p>
        </p:txBody>
      </p:sp>
    </p:spTree>
    <p:extLst>
      <p:ext uri="{BB962C8B-B14F-4D97-AF65-F5344CB8AC3E}">
        <p14:creationId xmlns:p14="http://schemas.microsoft.com/office/powerpoint/2010/main" val="405407642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51FCF6B268954B937EE08684E68F89" ma:contentTypeVersion="5" ma:contentTypeDescription="Crée un document." ma:contentTypeScope="" ma:versionID="2631f4fc7446fc4b73359b2c915b8aa4">
  <xsd:schema xmlns:xsd="http://www.w3.org/2001/XMLSchema" xmlns:xs="http://www.w3.org/2001/XMLSchema" xmlns:p="http://schemas.microsoft.com/office/2006/metadata/properties" xmlns:ns3="db5b26b8-0235-4cfe-b30b-72b1ff73d70e" xmlns:ns4="b541f7d7-1326-48df-ba70-0b6b53847737" targetNamespace="http://schemas.microsoft.com/office/2006/metadata/properties" ma:root="true" ma:fieldsID="a4095ededb418b19f68ed2e8aa32d9e4" ns3:_="" ns4:_="">
    <xsd:import namespace="db5b26b8-0235-4cfe-b30b-72b1ff73d70e"/>
    <xsd:import namespace="b541f7d7-1326-48df-ba70-0b6b5384773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5b26b8-0235-4cfe-b30b-72b1ff73d7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1f7d7-1326-48df-ba70-0b6b5384773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698F4ED-FBDD-4677-A3BA-C7F3B3B9A6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A22A29-AD8E-4031-B392-C32CB4E32D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b5b26b8-0235-4cfe-b30b-72b1ff73d70e"/>
    <ds:schemaRef ds:uri="b541f7d7-1326-48df-ba70-0b6b538477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2D52C1-029A-4AF4-B554-B7835DB48E3F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db5b26b8-0235-4cfe-b30b-72b1ff73d70e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b541f7d7-1326-48df-ba70-0b6b5384773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9222</TotalTime>
  <Words>603</Words>
  <Application>Microsoft Office PowerPoint</Application>
  <PresentationFormat>Grand écran</PresentationFormat>
  <Paragraphs>119</Paragraphs>
  <Slides>44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1" baseType="lpstr">
      <vt:lpstr>Arial</vt:lpstr>
      <vt:lpstr>Arial</vt:lpstr>
      <vt:lpstr>Calibri</vt:lpstr>
      <vt:lpstr>Calibri Light</vt:lpstr>
      <vt:lpstr>Domine</vt:lpstr>
      <vt:lpstr>Wingdings</vt:lpstr>
      <vt:lpstr>Thème Office</vt:lpstr>
      <vt:lpstr>Analyse du Bilan</vt:lpstr>
      <vt:lpstr>Analyse du Bilan </vt:lpstr>
      <vt:lpstr>Comment se présente le bilan? </vt:lpstr>
      <vt:lpstr>Présentation du bilan comptable</vt:lpstr>
      <vt:lpstr>Comment se présente le bilan? </vt:lpstr>
      <vt:lpstr>Le Bilan Fonctionnel</vt:lpstr>
      <vt:lpstr>Le Bilan Fonctionnel et Les Cycles Fonctionnels</vt:lpstr>
      <vt:lpstr>Le Bilan Fonctionnel et Les Cycles Fonctionnels</vt:lpstr>
      <vt:lpstr>Le Bilan Fonctionnel et Les Cycles Fonctionnels</vt:lpstr>
      <vt:lpstr>Présentation PowerPoint</vt:lpstr>
      <vt:lpstr>Le Bilan Fonctionnel et Les Cycles Fonctionnels</vt:lpstr>
      <vt:lpstr>Le Bilan Fonctionnel et Les Cycles Fonctionnels</vt:lpstr>
      <vt:lpstr>Le Bilan Fonctionnel et Les Cycles Fonctionnels</vt:lpstr>
      <vt:lpstr>Construction du Bilan Fonctionnel Les Grandes Masses du Bilan Fonctionnel</vt:lpstr>
      <vt:lpstr>Construction du Bilan Fonctionnel</vt:lpstr>
      <vt:lpstr>Construction du Bilan Fonctionnel</vt:lpstr>
      <vt:lpstr>Construction du Bilan Fonctionnel</vt:lpstr>
      <vt:lpstr>Construction du Bilan Fonctionnel</vt:lpstr>
      <vt:lpstr>Analyse du Bilan Fonctionnel Le Fonds de Roulement Net Global</vt:lpstr>
      <vt:lpstr>Analyse du Bilan Fonctionnel Le Fonds de Roulement Net Global</vt:lpstr>
      <vt:lpstr>Analyse du Bilan Fonctionnel Le Besoin en Fonds de Roulement (BFR)</vt:lpstr>
      <vt:lpstr>Analyse du Bilan Fonctionnel Le Besoin en Fonds de Roulement (BFR)</vt:lpstr>
      <vt:lpstr>Analyse du Bilan Fonctionnel</vt:lpstr>
      <vt:lpstr>Analyse du Bilan Fonctionnel Le Besoin en Fonds de Roulement (BFR)</vt:lpstr>
      <vt:lpstr>Analyse du Bilan Fonctionnel La Trésorerie Nette</vt:lpstr>
      <vt:lpstr>Présentation PowerPoint</vt:lpstr>
      <vt:lpstr>Présentation PowerPoint</vt:lpstr>
      <vt:lpstr>Correction</vt:lpstr>
      <vt:lpstr>Correction</vt:lpstr>
      <vt:lpstr>Les Soldes Intermédiaires de Gestion (SIG) </vt:lpstr>
      <vt:lpstr>Les Soldes Intermédiaires de Gestion</vt:lpstr>
      <vt:lpstr>Les Soldes Intermédiaires de Gestion (SIG) </vt:lpstr>
      <vt:lpstr>Les Soldes Intermédiaires de Gestion (SIG) </vt:lpstr>
      <vt:lpstr>Les Soldes Intermédiaires de Gestion</vt:lpstr>
      <vt:lpstr>Les Soldes Intermédiaires de Gestion (SIG) </vt:lpstr>
      <vt:lpstr>Les Soldes Intermédiaires de Gestion (SIG) </vt:lpstr>
      <vt:lpstr>Les Soldes Intermédiaires de Gestion (SIG) </vt:lpstr>
      <vt:lpstr>Les Soldes Intermédiaires de Gestion (SIG) </vt:lpstr>
      <vt:lpstr>Les Soldes Intermédiaires de Gestion</vt:lpstr>
      <vt:lpstr>Les Soldes Intermédiaires de Gestion</vt:lpstr>
      <vt:lpstr>Les Soldes Intermédiaires de Gestion</vt:lpstr>
      <vt:lpstr>Les Soldes Intermédiaires de Gestion</vt:lpstr>
      <vt:lpstr>Correction</vt:lpstr>
      <vt:lpstr>La Capacité d’Autofinancement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Delphine ROUSSEAU</dc:creator>
  <cp:lastModifiedBy>Aya Akurdan</cp:lastModifiedBy>
  <cp:revision>513</cp:revision>
  <cp:lastPrinted>2022-03-28T11:56:43Z</cp:lastPrinted>
  <dcterms:created xsi:type="dcterms:W3CDTF">2021-09-17T06:46:28Z</dcterms:created>
  <dcterms:modified xsi:type="dcterms:W3CDTF">2024-03-26T13:48:40Z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6615553-48f4-466c-a66f-a3bb9a6459c5_Enabled">
    <vt:lpwstr>true</vt:lpwstr>
  </property>
  <property fmtid="{D5CDD505-2E9C-101B-9397-08002B2CF9AE}" pid="3" name="MSIP_Label_26615553-48f4-466c-a66f-a3bb9a6459c5_SetDate">
    <vt:lpwstr>2021-09-17T06:46:28Z</vt:lpwstr>
  </property>
  <property fmtid="{D5CDD505-2E9C-101B-9397-08002B2CF9AE}" pid="4" name="MSIP_Label_26615553-48f4-466c-a66f-a3bb9a6459c5_Method">
    <vt:lpwstr>Standard</vt:lpwstr>
  </property>
  <property fmtid="{D5CDD505-2E9C-101B-9397-08002B2CF9AE}" pid="5" name="MSIP_Label_26615553-48f4-466c-a66f-a3bb9a6459c5_Name">
    <vt:lpwstr>C1 - Interne</vt:lpwstr>
  </property>
  <property fmtid="{D5CDD505-2E9C-101B-9397-08002B2CF9AE}" pid="6" name="MSIP_Label_26615553-48f4-466c-a66f-a3bb9a6459c5_SiteId">
    <vt:lpwstr>1fbeb981-82a8-4cd1-8a51-a83806530676</vt:lpwstr>
  </property>
  <property fmtid="{D5CDD505-2E9C-101B-9397-08002B2CF9AE}" pid="7" name="MSIP_Label_26615553-48f4-466c-a66f-a3bb9a6459c5_ActionId">
    <vt:lpwstr>ab7b1a99-0db6-438c-880e-a7b7681cb5b5</vt:lpwstr>
  </property>
  <property fmtid="{D5CDD505-2E9C-101B-9397-08002B2CF9AE}" pid="8" name="MSIP_Label_26615553-48f4-466c-a66f-a3bb9a6459c5_ContentBits">
    <vt:lpwstr>0</vt:lpwstr>
  </property>
  <property fmtid="{D5CDD505-2E9C-101B-9397-08002B2CF9AE}" pid="9" name="ContentTypeId">
    <vt:lpwstr>0x010100D551FCF6B268954B937EE08684E68F89</vt:lpwstr>
  </property>
</Properties>
</file>